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  <p:sldMasterId id="2147483771" r:id="rId2"/>
  </p:sldMasterIdLst>
  <p:sldIdLst>
    <p:sldId id="256" r:id="rId3"/>
    <p:sldId id="257" r:id="rId4"/>
    <p:sldId id="258" r:id="rId5"/>
    <p:sldId id="264" r:id="rId6"/>
    <p:sldId id="259" r:id="rId7"/>
    <p:sldId id="262" r:id="rId8"/>
    <p:sldId id="261" r:id="rId9"/>
    <p:sldId id="265" r:id="rId10"/>
    <p:sldId id="263" r:id="rId11"/>
    <p:sldId id="266" r:id="rId12"/>
    <p:sldId id="267" r:id="rId13"/>
    <p:sldId id="26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7ED0"/>
    <a:srgbClr val="CAD1EE"/>
    <a:srgbClr val="4A8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2" autoAdjust="0"/>
  </p:normalViewPr>
  <p:slideViewPr>
    <p:cSldViewPr snapToGrid="0">
      <p:cViewPr>
        <p:scale>
          <a:sx n="75" d="100"/>
          <a:sy n="75" d="100"/>
        </p:scale>
        <p:origin x="974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 missing values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bathrooms</c:v>
                </c:pt>
                <c:pt idx="1">
                  <c:v>first_review</c:v>
                </c:pt>
                <c:pt idx="2">
                  <c:v>host_has_profile_pic</c:v>
                </c:pt>
                <c:pt idx="3">
                  <c:v>host_identity_verified</c:v>
                </c:pt>
                <c:pt idx="4">
                  <c:v>host_response_rate</c:v>
                </c:pt>
                <c:pt idx="5">
                  <c:v>host_since</c:v>
                </c:pt>
                <c:pt idx="6">
                  <c:v>last_review</c:v>
                </c:pt>
                <c:pt idx="7">
                  <c:v>neighborhood</c:v>
                </c:pt>
                <c:pt idx="8">
                  <c:v>review_scores_rating</c:v>
                </c:pt>
                <c:pt idx="9">
                  <c:v>thumbnail_url</c:v>
                </c:pt>
                <c:pt idx="10">
                  <c:v>zipcode</c:v>
                </c:pt>
                <c:pt idx="11">
                  <c:v>bedrooms</c:v>
                </c:pt>
                <c:pt idx="12">
                  <c:v>beds</c:v>
                </c:pt>
              </c:strCache>
            </c:strRef>
          </c:cat>
          <c:val>
            <c:numRef>
              <c:f>Sheet1!$B$2:$B$14</c:f>
              <c:numCache>
                <c:formatCode>0.00%</c:formatCode>
                <c:ptCount val="13"/>
                <c:pt idx="0">
                  <c:v>2.7000000000000001E-3</c:v>
                </c:pt>
                <c:pt idx="1">
                  <c:v>0.21410000000000001</c:v>
                </c:pt>
                <c:pt idx="2">
                  <c:v>2.5000000000000001E-3</c:v>
                </c:pt>
                <c:pt idx="3">
                  <c:v>2.5000000000000001E-3</c:v>
                </c:pt>
                <c:pt idx="4">
                  <c:v>0.24690000000000001</c:v>
                </c:pt>
                <c:pt idx="5">
                  <c:v>2.5000000000000001E-3</c:v>
                </c:pt>
                <c:pt idx="6">
                  <c:v>0.21360000000000001</c:v>
                </c:pt>
                <c:pt idx="7">
                  <c:v>9.2700000000000005E-2</c:v>
                </c:pt>
                <c:pt idx="8">
                  <c:v>0.22559999999999999</c:v>
                </c:pt>
                <c:pt idx="9">
                  <c:v>0.1109</c:v>
                </c:pt>
                <c:pt idx="10">
                  <c:v>1.2999999999999999E-2</c:v>
                </c:pt>
                <c:pt idx="11">
                  <c:v>1.1999999999999999E-3</c:v>
                </c:pt>
                <c:pt idx="12">
                  <c:v>1.8E-3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8B-4E13-9C81-412024E31C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overlap val="-20"/>
        <c:axId val="1238985152"/>
        <c:axId val="1238980576"/>
      </c:barChart>
      <c:catAx>
        <c:axId val="1238985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8980576"/>
        <c:crosses val="autoZero"/>
        <c:auto val="1"/>
        <c:lblAlgn val="ctr"/>
        <c:lblOffset val="100"/>
        <c:noMultiLvlLbl val="0"/>
      </c:catAx>
      <c:valAx>
        <c:axId val="1238980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low"/>
        <c:spPr>
          <a:noFill/>
          <a:ln>
            <a:solidFill>
              <a:schemeClr val="accent1"/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898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409FA7-621B-4B45-BC38-F0E61680F029}" type="doc">
      <dgm:prSet loTypeId="urn:microsoft.com/office/officeart/2005/8/layout/h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020C84-7123-4690-8857-34EE0DDFD73B}">
      <dgm:prSet phldrT="[Text]"/>
      <dgm:spPr/>
      <dgm:t>
        <a:bodyPr/>
        <a:lstStyle/>
        <a:p>
          <a:r>
            <a:rPr lang="en-US" dirty="0">
              <a:effectLst/>
            </a:rPr>
            <a:t>Categorical Columns</a:t>
          </a:r>
          <a:endParaRPr lang="en-US" dirty="0"/>
        </a:p>
      </dgm:t>
    </dgm:pt>
    <dgm:pt modelId="{C66A1B99-7257-4732-8B03-A13309B2130F}" type="parTrans" cxnId="{70A79817-78E6-45F9-ADEA-6065B32E37BB}">
      <dgm:prSet/>
      <dgm:spPr/>
      <dgm:t>
        <a:bodyPr/>
        <a:lstStyle/>
        <a:p>
          <a:endParaRPr lang="en-US"/>
        </a:p>
      </dgm:t>
    </dgm:pt>
    <dgm:pt modelId="{FB70CC50-A0A5-41FE-85E0-275A02C7313C}" type="sibTrans" cxnId="{70A79817-78E6-45F9-ADEA-6065B32E37BB}">
      <dgm:prSet/>
      <dgm:spPr/>
      <dgm:t>
        <a:bodyPr/>
        <a:lstStyle/>
        <a:p>
          <a:endParaRPr lang="en-US"/>
        </a:p>
      </dgm:t>
    </dgm:pt>
    <dgm:pt modelId="{1A1BE0AD-4C11-4E4E-8316-060A7689B6B6}">
      <dgm:prSet phldrT="[Text]"/>
      <dgm:spPr/>
      <dgm:t>
        <a:bodyPr/>
        <a:lstStyle/>
        <a:p>
          <a:r>
            <a:rPr lang="en-US" dirty="0" err="1">
              <a:effectLst/>
            </a:rPr>
            <a:t>property_type</a:t>
          </a:r>
          <a:r>
            <a:rPr lang="en-US" dirty="0">
              <a:effectLst/>
            </a:rPr>
            <a:t>, city</a:t>
          </a:r>
          <a:endParaRPr lang="en-US" dirty="0"/>
        </a:p>
      </dgm:t>
    </dgm:pt>
    <dgm:pt modelId="{8C9EBEA6-1E5E-40B1-B680-B06D2ABF145A}" type="parTrans" cxnId="{844985E2-9D0A-4267-9EF0-B9D4629D1B3E}">
      <dgm:prSet/>
      <dgm:spPr/>
      <dgm:t>
        <a:bodyPr/>
        <a:lstStyle/>
        <a:p>
          <a:endParaRPr lang="en-US"/>
        </a:p>
      </dgm:t>
    </dgm:pt>
    <dgm:pt modelId="{DCF31398-6E0D-45C7-A4A5-AFCE2741EB0C}" type="sibTrans" cxnId="{844985E2-9D0A-4267-9EF0-B9D4629D1B3E}">
      <dgm:prSet/>
      <dgm:spPr/>
      <dgm:t>
        <a:bodyPr/>
        <a:lstStyle/>
        <a:p>
          <a:endParaRPr lang="en-US"/>
        </a:p>
      </dgm:t>
    </dgm:pt>
    <dgm:pt modelId="{0E2589BA-FBE1-4F63-BFA0-42F0FAD0650D}">
      <dgm:prSet phldrT="[Text]"/>
      <dgm:spPr/>
      <dgm:t>
        <a:bodyPr/>
        <a:lstStyle/>
        <a:p>
          <a:r>
            <a:rPr lang="en-US" dirty="0">
              <a:effectLst/>
            </a:rPr>
            <a:t>Binary Columns</a:t>
          </a:r>
          <a:endParaRPr lang="en-US" dirty="0"/>
        </a:p>
      </dgm:t>
    </dgm:pt>
    <dgm:pt modelId="{3C226E98-B5BF-4745-81BE-0A05D4FD0F8E}" type="parTrans" cxnId="{79FAE9F3-C1C2-43D4-9B2D-B94DC9D45C78}">
      <dgm:prSet/>
      <dgm:spPr/>
      <dgm:t>
        <a:bodyPr/>
        <a:lstStyle/>
        <a:p>
          <a:endParaRPr lang="en-US"/>
        </a:p>
      </dgm:t>
    </dgm:pt>
    <dgm:pt modelId="{A9F9DBA4-6DF2-4E54-875A-CD433B266921}" type="sibTrans" cxnId="{79FAE9F3-C1C2-43D4-9B2D-B94DC9D45C78}">
      <dgm:prSet/>
      <dgm:spPr/>
      <dgm:t>
        <a:bodyPr/>
        <a:lstStyle/>
        <a:p>
          <a:endParaRPr lang="en-US"/>
        </a:p>
      </dgm:t>
    </dgm:pt>
    <dgm:pt modelId="{F52A51F4-8FDF-4403-94AF-11054C0C9BB1}">
      <dgm:prSet phldrT="[Text]"/>
      <dgm:spPr/>
      <dgm:t>
        <a:bodyPr/>
        <a:lstStyle/>
        <a:p>
          <a:r>
            <a:rPr lang="en-US" dirty="0" err="1">
              <a:effectLst/>
            </a:rPr>
            <a:t>cleaning_fee</a:t>
          </a:r>
          <a:endParaRPr lang="en-US" dirty="0"/>
        </a:p>
      </dgm:t>
    </dgm:pt>
    <dgm:pt modelId="{DE8E01F5-1FC8-4872-A975-2A718CC0285A}" type="parTrans" cxnId="{4356D097-4BBC-41DA-A996-3DBF1125C56E}">
      <dgm:prSet/>
      <dgm:spPr/>
      <dgm:t>
        <a:bodyPr/>
        <a:lstStyle/>
        <a:p>
          <a:endParaRPr lang="en-US"/>
        </a:p>
      </dgm:t>
    </dgm:pt>
    <dgm:pt modelId="{8A43A153-95D6-446B-BB28-5C4A30583B95}" type="sibTrans" cxnId="{4356D097-4BBC-41DA-A996-3DBF1125C56E}">
      <dgm:prSet/>
      <dgm:spPr/>
      <dgm:t>
        <a:bodyPr/>
        <a:lstStyle/>
        <a:p>
          <a:endParaRPr lang="en-US"/>
        </a:p>
      </dgm:t>
    </dgm:pt>
    <dgm:pt modelId="{33BD3B9F-A5F2-4E14-8743-47398DA4FC87}">
      <dgm:prSet phldrT="[Text]"/>
      <dgm:spPr/>
      <dgm:t>
        <a:bodyPr/>
        <a:lstStyle/>
        <a:p>
          <a:r>
            <a:rPr lang="en-US" dirty="0">
              <a:effectLst/>
            </a:rPr>
            <a:t>Numerical Columns</a:t>
          </a:r>
          <a:endParaRPr lang="en-US" dirty="0"/>
        </a:p>
      </dgm:t>
    </dgm:pt>
    <dgm:pt modelId="{A6E354DD-57C3-4786-8112-8F5AFB08BD3A}" type="parTrans" cxnId="{8BF83F6F-E86A-47BC-BAA8-A1300050B9BE}">
      <dgm:prSet/>
      <dgm:spPr/>
      <dgm:t>
        <a:bodyPr/>
        <a:lstStyle/>
        <a:p>
          <a:endParaRPr lang="en-US"/>
        </a:p>
      </dgm:t>
    </dgm:pt>
    <dgm:pt modelId="{32B8863F-02B2-46FC-A337-0184D989C1DD}" type="sibTrans" cxnId="{8BF83F6F-E86A-47BC-BAA8-A1300050B9BE}">
      <dgm:prSet/>
      <dgm:spPr/>
      <dgm:t>
        <a:bodyPr/>
        <a:lstStyle/>
        <a:p>
          <a:endParaRPr lang="en-US"/>
        </a:p>
      </dgm:t>
    </dgm:pt>
    <dgm:pt modelId="{2715D591-A530-43B6-9E40-89AADF29D61C}">
      <dgm:prSet phldrT="[Text]"/>
      <dgm:spPr/>
      <dgm:t>
        <a:bodyPr/>
        <a:lstStyle/>
        <a:p>
          <a:r>
            <a:rPr lang="en-US" dirty="0">
              <a:effectLst/>
            </a:rPr>
            <a:t>accommodates</a:t>
          </a:r>
          <a:endParaRPr lang="en-US" dirty="0"/>
        </a:p>
      </dgm:t>
    </dgm:pt>
    <dgm:pt modelId="{0DB4387A-A54E-4473-92B3-6401C07614B9}" type="parTrans" cxnId="{68E993A0-E571-4993-A896-F753E60282A9}">
      <dgm:prSet/>
      <dgm:spPr/>
      <dgm:t>
        <a:bodyPr/>
        <a:lstStyle/>
        <a:p>
          <a:endParaRPr lang="en-US"/>
        </a:p>
      </dgm:t>
    </dgm:pt>
    <dgm:pt modelId="{D9E6D7E7-F87D-4D76-B005-E11F190DB40C}" type="sibTrans" cxnId="{68E993A0-E571-4993-A896-F753E60282A9}">
      <dgm:prSet/>
      <dgm:spPr/>
      <dgm:t>
        <a:bodyPr/>
        <a:lstStyle/>
        <a:p>
          <a:endParaRPr lang="en-US"/>
        </a:p>
      </dgm:t>
    </dgm:pt>
    <dgm:pt modelId="{DAE708CB-93B0-49D8-A8DE-86B1107033F0}">
      <dgm:prSet phldrT="[Text]"/>
      <dgm:spPr/>
      <dgm:t>
        <a:bodyPr/>
        <a:lstStyle/>
        <a:p>
          <a:r>
            <a:rPr lang="en-US" dirty="0">
              <a:effectLst/>
            </a:rPr>
            <a:t>review_scores_rating</a:t>
          </a:r>
          <a:endParaRPr lang="en-US" dirty="0"/>
        </a:p>
      </dgm:t>
    </dgm:pt>
    <dgm:pt modelId="{7E89C36B-E3B6-44B8-BAFA-75B405F73518}" type="parTrans" cxnId="{A1048554-04FF-49BA-B1D5-74ED11A88937}">
      <dgm:prSet/>
      <dgm:spPr/>
      <dgm:t>
        <a:bodyPr/>
        <a:lstStyle/>
        <a:p>
          <a:endParaRPr lang="en-US"/>
        </a:p>
      </dgm:t>
    </dgm:pt>
    <dgm:pt modelId="{1B1CF633-701C-429B-A507-C76A44741CFD}" type="sibTrans" cxnId="{A1048554-04FF-49BA-B1D5-74ED11A88937}">
      <dgm:prSet/>
      <dgm:spPr/>
      <dgm:t>
        <a:bodyPr/>
        <a:lstStyle/>
        <a:p>
          <a:endParaRPr lang="en-US"/>
        </a:p>
      </dgm:t>
    </dgm:pt>
    <dgm:pt modelId="{14F729E0-428A-4F34-A3D2-105883299FD1}">
      <dgm:prSet phldrT="[Text]"/>
      <dgm:spPr/>
      <dgm:t>
        <a:bodyPr/>
        <a:lstStyle/>
        <a:p>
          <a:r>
            <a:rPr lang="en-US" dirty="0" err="1">
              <a:effectLst/>
            </a:rPr>
            <a:t>room_type</a:t>
          </a:r>
          <a:endParaRPr lang="en-US" dirty="0"/>
        </a:p>
      </dgm:t>
    </dgm:pt>
    <dgm:pt modelId="{1C0B3081-E690-486A-B963-7BF23EB92E2C}" type="parTrans" cxnId="{4C371373-1AD1-47A2-AF42-A66C81DC48C9}">
      <dgm:prSet/>
      <dgm:spPr/>
      <dgm:t>
        <a:bodyPr/>
        <a:lstStyle/>
        <a:p>
          <a:endParaRPr lang="en-US"/>
        </a:p>
      </dgm:t>
    </dgm:pt>
    <dgm:pt modelId="{D9E4BAC8-DCDE-46CB-9FEA-10751A7528A0}" type="sibTrans" cxnId="{4C371373-1AD1-47A2-AF42-A66C81DC48C9}">
      <dgm:prSet/>
      <dgm:spPr/>
      <dgm:t>
        <a:bodyPr/>
        <a:lstStyle/>
        <a:p>
          <a:endParaRPr lang="en-US"/>
        </a:p>
      </dgm:t>
    </dgm:pt>
    <dgm:pt modelId="{A70B7938-32AC-4028-BAD0-66CA4EC4C52E}">
      <dgm:prSet phldrT="[Text]"/>
      <dgm:spPr/>
      <dgm:t>
        <a:bodyPr/>
        <a:lstStyle/>
        <a:p>
          <a:r>
            <a:rPr lang="en-US" dirty="0" err="1">
              <a:effectLst/>
            </a:rPr>
            <a:t>bed_type</a:t>
          </a:r>
          <a:endParaRPr lang="en-US" dirty="0"/>
        </a:p>
      </dgm:t>
    </dgm:pt>
    <dgm:pt modelId="{8BF6E4B2-54E2-41FC-9B65-A9DC75EDDAA6}" type="parTrans" cxnId="{0D0C2373-431F-4692-9BF8-761B57B935FC}">
      <dgm:prSet/>
      <dgm:spPr/>
      <dgm:t>
        <a:bodyPr/>
        <a:lstStyle/>
        <a:p>
          <a:endParaRPr lang="en-US"/>
        </a:p>
      </dgm:t>
    </dgm:pt>
    <dgm:pt modelId="{FB6722A8-7C8B-4030-97B2-4BAF75157657}" type="sibTrans" cxnId="{0D0C2373-431F-4692-9BF8-761B57B935FC}">
      <dgm:prSet/>
      <dgm:spPr/>
      <dgm:t>
        <a:bodyPr/>
        <a:lstStyle/>
        <a:p>
          <a:endParaRPr lang="en-US"/>
        </a:p>
      </dgm:t>
    </dgm:pt>
    <dgm:pt modelId="{0267EBFF-9A5E-440A-836A-06AED5C6E28F}">
      <dgm:prSet phldrT="[Text]"/>
      <dgm:spPr/>
      <dgm:t>
        <a:bodyPr/>
        <a:lstStyle/>
        <a:p>
          <a:r>
            <a:rPr lang="en-US" dirty="0">
              <a:effectLst/>
            </a:rPr>
            <a:t>cancellation_policy</a:t>
          </a:r>
          <a:endParaRPr lang="en-US" dirty="0"/>
        </a:p>
      </dgm:t>
    </dgm:pt>
    <dgm:pt modelId="{95F9AC9B-F68B-4D73-AA76-B1275B684E3E}" type="parTrans" cxnId="{4B285C52-7286-4796-B2DE-832CB7A10655}">
      <dgm:prSet/>
      <dgm:spPr/>
      <dgm:t>
        <a:bodyPr/>
        <a:lstStyle/>
        <a:p>
          <a:endParaRPr lang="en-US"/>
        </a:p>
      </dgm:t>
    </dgm:pt>
    <dgm:pt modelId="{E59AD259-DDE0-4815-B0ED-7D603420AE4B}" type="sibTrans" cxnId="{4B285C52-7286-4796-B2DE-832CB7A10655}">
      <dgm:prSet/>
      <dgm:spPr/>
      <dgm:t>
        <a:bodyPr/>
        <a:lstStyle/>
        <a:p>
          <a:endParaRPr lang="en-US"/>
        </a:p>
      </dgm:t>
    </dgm:pt>
    <dgm:pt modelId="{1351DE7C-4A47-4109-AEB1-393D667E06AD}">
      <dgm:prSet phldrT="[Text]"/>
      <dgm:spPr/>
      <dgm:t>
        <a:bodyPr/>
        <a:lstStyle/>
        <a:p>
          <a:r>
            <a:rPr lang="en-US" dirty="0" err="1">
              <a:effectLst/>
            </a:rPr>
            <a:t>host_has_profile_pic</a:t>
          </a:r>
          <a:endParaRPr lang="en-US" dirty="0"/>
        </a:p>
      </dgm:t>
    </dgm:pt>
    <dgm:pt modelId="{17068FD1-810B-44CA-BBCA-5D897EBDE50E}" type="parTrans" cxnId="{8143ED7A-13CE-4D18-829A-33202D85AF9F}">
      <dgm:prSet/>
      <dgm:spPr/>
      <dgm:t>
        <a:bodyPr/>
        <a:lstStyle/>
        <a:p>
          <a:endParaRPr lang="en-US"/>
        </a:p>
      </dgm:t>
    </dgm:pt>
    <dgm:pt modelId="{DB170652-892D-4430-9649-1F9F0000CA1A}" type="sibTrans" cxnId="{8143ED7A-13CE-4D18-829A-33202D85AF9F}">
      <dgm:prSet/>
      <dgm:spPr/>
      <dgm:t>
        <a:bodyPr/>
        <a:lstStyle/>
        <a:p>
          <a:endParaRPr lang="en-US"/>
        </a:p>
      </dgm:t>
    </dgm:pt>
    <dgm:pt modelId="{40887F55-E8C2-4235-BF29-68870709B2FF}">
      <dgm:prSet phldrT="[Text]"/>
      <dgm:spPr/>
      <dgm:t>
        <a:bodyPr/>
        <a:lstStyle/>
        <a:p>
          <a:r>
            <a:rPr lang="en-US" dirty="0" err="1">
              <a:effectLst/>
            </a:rPr>
            <a:t>host_identity_verified</a:t>
          </a:r>
          <a:endParaRPr lang="en-US" dirty="0"/>
        </a:p>
      </dgm:t>
    </dgm:pt>
    <dgm:pt modelId="{DB84125D-C3FB-43D5-B4B5-2947A8876E02}" type="parTrans" cxnId="{DE31F5CE-F6D9-4B36-961C-6F682B18DE52}">
      <dgm:prSet/>
      <dgm:spPr/>
      <dgm:t>
        <a:bodyPr/>
        <a:lstStyle/>
        <a:p>
          <a:endParaRPr lang="en-US"/>
        </a:p>
      </dgm:t>
    </dgm:pt>
    <dgm:pt modelId="{EE11F209-AFF6-4CF9-8CF1-14592408D79A}" type="sibTrans" cxnId="{DE31F5CE-F6D9-4B36-961C-6F682B18DE52}">
      <dgm:prSet/>
      <dgm:spPr/>
      <dgm:t>
        <a:bodyPr/>
        <a:lstStyle/>
        <a:p>
          <a:endParaRPr lang="en-US"/>
        </a:p>
      </dgm:t>
    </dgm:pt>
    <dgm:pt modelId="{142E2B67-A911-4C7F-964A-7A06DC399E45}">
      <dgm:prSet phldrT="[Text]"/>
      <dgm:spPr/>
      <dgm:t>
        <a:bodyPr/>
        <a:lstStyle/>
        <a:p>
          <a:r>
            <a:rPr lang="en-US" dirty="0" err="1">
              <a:effectLst/>
            </a:rPr>
            <a:t>instant_bookable</a:t>
          </a:r>
          <a:endParaRPr lang="en-US" dirty="0"/>
        </a:p>
      </dgm:t>
    </dgm:pt>
    <dgm:pt modelId="{ED5C6F50-F9B8-4427-B8B4-BF388D410056}" type="parTrans" cxnId="{06DC247A-9620-4D8A-A4D0-0EB096F0CBC7}">
      <dgm:prSet/>
      <dgm:spPr/>
      <dgm:t>
        <a:bodyPr/>
        <a:lstStyle/>
        <a:p>
          <a:endParaRPr lang="en-US"/>
        </a:p>
      </dgm:t>
    </dgm:pt>
    <dgm:pt modelId="{251E7636-223C-4487-9BE3-E45643410060}" type="sibTrans" cxnId="{06DC247A-9620-4D8A-A4D0-0EB096F0CBC7}">
      <dgm:prSet/>
      <dgm:spPr/>
      <dgm:t>
        <a:bodyPr/>
        <a:lstStyle/>
        <a:p>
          <a:endParaRPr lang="en-US"/>
        </a:p>
      </dgm:t>
    </dgm:pt>
    <dgm:pt modelId="{A1C5B68D-0256-4C5B-9365-566475ED73EA}">
      <dgm:prSet phldrT="[Text]"/>
      <dgm:spPr/>
      <dgm:t>
        <a:bodyPr/>
        <a:lstStyle/>
        <a:p>
          <a:r>
            <a:rPr lang="en-US" dirty="0">
              <a:effectLst/>
            </a:rPr>
            <a:t>bathrooms</a:t>
          </a:r>
          <a:endParaRPr lang="en-US" dirty="0"/>
        </a:p>
      </dgm:t>
    </dgm:pt>
    <dgm:pt modelId="{1645B848-EED2-4504-8348-DF3A7F69BEB1}" type="parTrans" cxnId="{1D3EE159-BA73-4D24-9D45-CFCAE021CADD}">
      <dgm:prSet/>
      <dgm:spPr/>
      <dgm:t>
        <a:bodyPr/>
        <a:lstStyle/>
        <a:p>
          <a:endParaRPr lang="en-US"/>
        </a:p>
      </dgm:t>
    </dgm:pt>
    <dgm:pt modelId="{BE2AC470-7AFA-4D3F-B99F-CD33FCECFD6D}" type="sibTrans" cxnId="{1D3EE159-BA73-4D24-9D45-CFCAE021CADD}">
      <dgm:prSet/>
      <dgm:spPr/>
      <dgm:t>
        <a:bodyPr/>
        <a:lstStyle/>
        <a:p>
          <a:endParaRPr lang="en-US"/>
        </a:p>
      </dgm:t>
    </dgm:pt>
    <dgm:pt modelId="{F7FF4CC9-9A4A-48EC-8550-F1B22B995D96}">
      <dgm:prSet phldrT="[Text]"/>
      <dgm:spPr/>
      <dgm:t>
        <a:bodyPr/>
        <a:lstStyle/>
        <a:p>
          <a:r>
            <a:rPr lang="en-US" dirty="0">
              <a:effectLst/>
            </a:rPr>
            <a:t>bedrooms, beds</a:t>
          </a:r>
          <a:endParaRPr lang="en-US" dirty="0"/>
        </a:p>
      </dgm:t>
    </dgm:pt>
    <dgm:pt modelId="{37349497-4C91-4BB1-BF5E-AFCE59D1D1F9}" type="parTrans" cxnId="{BAA9486F-C4F9-45C4-A23A-10E60510DBCE}">
      <dgm:prSet/>
      <dgm:spPr/>
      <dgm:t>
        <a:bodyPr/>
        <a:lstStyle/>
        <a:p>
          <a:endParaRPr lang="en-US"/>
        </a:p>
      </dgm:t>
    </dgm:pt>
    <dgm:pt modelId="{3D1EB75F-F1CB-425F-B938-02CBCF072F87}" type="sibTrans" cxnId="{BAA9486F-C4F9-45C4-A23A-10E60510DBCE}">
      <dgm:prSet/>
      <dgm:spPr/>
      <dgm:t>
        <a:bodyPr/>
        <a:lstStyle/>
        <a:p>
          <a:endParaRPr lang="en-US"/>
        </a:p>
      </dgm:t>
    </dgm:pt>
    <dgm:pt modelId="{48AD0903-3B69-4863-AAFF-B373CF00832E}">
      <dgm:prSet phldrT="[Text]"/>
      <dgm:spPr/>
      <dgm:t>
        <a:bodyPr/>
        <a:lstStyle/>
        <a:p>
          <a:r>
            <a:rPr lang="en-US" dirty="0">
              <a:effectLst/>
            </a:rPr>
            <a:t>Date Columns</a:t>
          </a:r>
          <a:endParaRPr lang="en-US" dirty="0"/>
        </a:p>
      </dgm:t>
    </dgm:pt>
    <dgm:pt modelId="{C96B99D3-B729-4799-AC15-B6E51086EB72}" type="parTrans" cxnId="{07FCDD0B-E192-4CDE-B694-99C9AD889BAD}">
      <dgm:prSet/>
      <dgm:spPr/>
      <dgm:t>
        <a:bodyPr/>
        <a:lstStyle/>
        <a:p>
          <a:endParaRPr lang="en-US"/>
        </a:p>
      </dgm:t>
    </dgm:pt>
    <dgm:pt modelId="{10598FC5-CABC-4679-8216-A9A46A627BCD}" type="sibTrans" cxnId="{07FCDD0B-E192-4CDE-B694-99C9AD889BAD}">
      <dgm:prSet/>
      <dgm:spPr/>
      <dgm:t>
        <a:bodyPr/>
        <a:lstStyle/>
        <a:p>
          <a:endParaRPr lang="en-US"/>
        </a:p>
      </dgm:t>
    </dgm:pt>
    <dgm:pt modelId="{33F5772C-984E-4D02-90D9-F885BA737602}">
      <dgm:prSet/>
      <dgm:spPr/>
      <dgm:t>
        <a:bodyPr/>
        <a:lstStyle/>
        <a:p>
          <a:r>
            <a:rPr lang="en-US" dirty="0" err="1">
              <a:effectLst/>
            </a:rPr>
            <a:t>host_since</a:t>
          </a:r>
          <a:endParaRPr lang="en-US" dirty="0"/>
        </a:p>
      </dgm:t>
    </dgm:pt>
    <dgm:pt modelId="{D9B5F15A-623A-497E-A683-9CFEF81878DD}" type="parTrans" cxnId="{DE2DA387-CE1B-468A-B2CB-B9C127C08795}">
      <dgm:prSet/>
      <dgm:spPr/>
      <dgm:t>
        <a:bodyPr/>
        <a:lstStyle/>
        <a:p>
          <a:endParaRPr lang="en-US"/>
        </a:p>
      </dgm:t>
    </dgm:pt>
    <dgm:pt modelId="{21F24877-A04B-4CBF-AB97-EC044C4E5211}" type="sibTrans" cxnId="{DE2DA387-CE1B-468A-B2CB-B9C127C08795}">
      <dgm:prSet/>
      <dgm:spPr/>
      <dgm:t>
        <a:bodyPr/>
        <a:lstStyle/>
        <a:p>
          <a:endParaRPr lang="en-US"/>
        </a:p>
      </dgm:t>
    </dgm:pt>
    <dgm:pt modelId="{FB4B6D55-6199-427A-83E5-97ED5B3B7E59}">
      <dgm:prSet/>
      <dgm:spPr/>
      <dgm:t>
        <a:bodyPr/>
        <a:lstStyle/>
        <a:p>
          <a:r>
            <a:rPr lang="en-US" dirty="0">
              <a:effectLst/>
            </a:rPr>
            <a:t>first_review</a:t>
          </a:r>
          <a:endParaRPr lang="en-US" dirty="0"/>
        </a:p>
      </dgm:t>
    </dgm:pt>
    <dgm:pt modelId="{738C36DF-0B56-4E67-B672-2C22741A695D}" type="parTrans" cxnId="{4ADE958A-98E0-4296-B3FA-4910C246EEC2}">
      <dgm:prSet/>
      <dgm:spPr/>
      <dgm:t>
        <a:bodyPr/>
        <a:lstStyle/>
        <a:p>
          <a:endParaRPr lang="en-US"/>
        </a:p>
      </dgm:t>
    </dgm:pt>
    <dgm:pt modelId="{E1E3AEF8-2522-4D0C-BFB0-84A30D9DB321}" type="sibTrans" cxnId="{4ADE958A-98E0-4296-B3FA-4910C246EEC2}">
      <dgm:prSet/>
      <dgm:spPr/>
      <dgm:t>
        <a:bodyPr/>
        <a:lstStyle/>
        <a:p>
          <a:endParaRPr lang="en-US"/>
        </a:p>
      </dgm:t>
    </dgm:pt>
    <dgm:pt modelId="{93DB1E40-1FF9-4DF8-BF15-00BE3AEC28FD}">
      <dgm:prSet/>
      <dgm:spPr/>
      <dgm:t>
        <a:bodyPr/>
        <a:lstStyle/>
        <a:p>
          <a:r>
            <a:rPr lang="en-US" dirty="0">
              <a:effectLst/>
            </a:rPr>
            <a:t>last_review</a:t>
          </a:r>
          <a:endParaRPr lang="en-US" dirty="0"/>
        </a:p>
      </dgm:t>
    </dgm:pt>
    <dgm:pt modelId="{EB1B791B-E46C-4563-AECE-DA04C9B36B06}" type="parTrans" cxnId="{EE748DBC-4015-426A-851D-BB528B134B01}">
      <dgm:prSet/>
      <dgm:spPr/>
      <dgm:t>
        <a:bodyPr/>
        <a:lstStyle/>
        <a:p>
          <a:endParaRPr lang="en-US"/>
        </a:p>
      </dgm:t>
    </dgm:pt>
    <dgm:pt modelId="{5CFFE3E2-1975-4B4D-B43B-84BA9C636AD4}" type="sibTrans" cxnId="{EE748DBC-4015-426A-851D-BB528B134B01}">
      <dgm:prSet/>
      <dgm:spPr/>
      <dgm:t>
        <a:bodyPr/>
        <a:lstStyle/>
        <a:p>
          <a:endParaRPr lang="en-US"/>
        </a:p>
      </dgm:t>
    </dgm:pt>
    <dgm:pt modelId="{CA5522E3-6781-4947-8FA9-46514A1B71CA}" type="pres">
      <dgm:prSet presAssocID="{09409FA7-621B-4B45-BC38-F0E61680F029}" presName="Name0" presStyleCnt="0">
        <dgm:presLayoutVars>
          <dgm:dir/>
          <dgm:animLvl val="lvl"/>
          <dgm:resizeHandles val="exact"/>
        </dgm:presLayoutVars>
      </dgm:prSet>
      <dgm:spPr/>
    </dgm:pt>
    <dgm:pt modelId="{65B788A2-F77F-4860-BAEE-A622E43DC2F1}" type="pres">
      <dgm:prSet presAssocID="{DF020C84-7123-4690-8857-34EE0DDFD73B}" presName="composite" presStyleCnt="0"/>
      <dgm:spPr/>
    </dgm:pt>
    <dgm:pt modelId="{B0DD754E-30A8-4919-97DC-1957F6E3C6FC}" type="pres">
      <dgm:prSet presAssocID="{DF020C84-7123-4690-8857-34EE0DDFD73B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B7228FA-C4B9-4D8B-B1D2-0EDB4A8A4613}" type="pres">
      <dgm:prSet presAssocID="{DF020C84-7123-4690-8857-34EE0DDFD73B}" presName="desTx" presStyleLbl="alignAccFollowNode1" presStyleIdx="0" presStyleCnt="4">
        <dgm:presLayoutVars>
          <dgm:bulletEnabled val="1"/>
        </dgm:presLayoutVars>
      </dgm:prSet>
      <dgm:spPr/>
    </dgm:pt>
    <dgm:pt modelId="{406120EC-BA17-4A8F-B18A-D97780840080}" type="pres">
      <dgm:prSet presAssocID="{FB70CC50-A0A5-41FE-85E0-275A02C7313C}" presName="space" presStyleCnt="0"/>
      <dgm:spPr/>
    </dgm:pt>
    <dgm:pt modelId="{98E30120-6585-44A9-BDCD-F54869563DFB}" type="pres">
      <dgm:prSet presAssocID="{0E2589BA-FBE1-4F63-BFA0-42F0FAD0650D}" presName="composite" presStyleCnt="0"/>
      <dgm:spPr/>
    </dgm:pt>
    <dgm:pt modelId="{68F790FE-1B5C-4981-81D3-81D0E37FF861}" type="pres">
      <dgm:prSet presAssocID="{0E2589BA-FBE1-4F63-BFA0-42F0FAD0650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7043723-35C8-4549-94CD-20A3F52CDEC8}" type="pres">
      <dgm:prSet presAssocID="{0E2589BA-FBE1-4F63-BFA0-42F0FAD0650D}" presName="desTx" presStyleLbl="alignAccFollowNode1" presStyleIdx="1" presStyleCnt="4">
        <dgm:presLayoutVars>
          <dgm:bulletEnabled val="1"/>
        </dgm:presLayoutVars>
      </dgm:prSet>
      <dgm:spPr/>
    </dgm:pt>
    <dgm:pt modelId="{4587CA9A-D21B-488B-A5DA-FB0C5B306CB9}" type="pres">
      <dgm:prSet presAssocID="{A9F9DBA4-6DF2-4E54-875A-CD433B266921}" presName="space" presStyleCnt="0"/>
      <dgm:spPr/>
    </dgm:pt>
    <dgm:pt modelId="{E44E2F3D-BCF6-4164-841B-206F1F69042F}" type="pres">
      <dgm:prSet presAssocID="{33BD3B9F-A5F2-4E14-8743-47398DA4FC87}" presName="composite" presStyleCnt="0"/>
      <dgm:spPr/>
    </dgm:pt>
    <dgm:pt modelId="{4782FFBA-734D-4E2F-A13D-9395792C6FF8}" type="pres">
      <dgm:prSet presAssocID="{33BD3B9F-A5F2-4E14-8743-47398DA4FC8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0098612-8E49-475F-8DA1-291C17F479DA}" type="pres">
      <dgm:prSet presAssocID="{33BD3B9F-A5F2-4E14-8743-47398DA4FC87}" presName="desTx" presStyleLbl="alignAccFollowNode1" presStyleIdx="2" presStyleCnt="4">
        <dgm:presLayoutVars>
          <dgm:bulletEnabled val="1"/>
        </dgm:presLayoutVars>
      </dgm:prSet>
      <dgm:spPr/>
    </dgm:pt>
    <dgm:pt modelId="{F0129D36-A298-4E91-9600-7AC79ACFC75B}" type="pres">
      <dgm:prSet presAssocID="{32B8863F-02B2-46FC-A337-0184D989C1DD}" presName="space" presStyleCnt="0"/>
      <dgm:spPr/>
    </dgm:pt>
    <dgm:pt modelId="{1B0C219E-FFEE-421F-BBD0-ECD64B779CB7}" type="pres">
      <dgm:prSet presAssocID="{48AD0903-3B69-4863-AAFF-B373CF00832E}" presName="composite" presStyleCnt="0"/>
      <dgm:spPr/>
    </dgm:pt>
    <dgm:pt modelId="{F8585442-F858-4B46-BCC1-0C6972D0ABA2}" type="pres">
      <dgm:prSet presAssocID="{48AD0903-3B69-4863-AAFF-B373CF00832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BC282D0-1A7F-4C00-8386-D65981E369E2}" type="pres">
      <dgm:prSet presAssocID="{48AD0903-3B69-4863-AAFF-B373CF00832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7FCDD0B-E192-4CDE-B694-99C9AD889BAD}" srcId="{09409FA7-621B-4B45-BC38-F0E61680F029}" destId="{48AD0903-3B69-4863-AAFF-B373CF00832E}" srcOrd="3" destOrd="0" parTransId="{C96B99D3-B729-4799-AC15-B6E51086EB72}" sibTransId="{10598FC5-CABC-4679-8216-A9A46A627BCD}"/>
    <dgm:cxn modelId="{3FC1600C-C1F8-4B74-98A7-5FDFFB858762}" type="presOf" srcId="{F7FF4CC9-9A4A-48EC-8550-F1B22B995D96}" destId="{F0098612-8E49-475F-8DA1-291C17F479DA}" srcOrd="0" destOrd="3" presId="urn:microsoft.com/office/officeart/2005/8/layout/hList1"/>
    <dgm:cxn modelId="{70A79817-78E6-45F9-ADEA-6065B32E37BB}" srcId="{09409FA7-621B-4B45-BC38-F0E61680F029}" destId="{DF020C84-7123-4690-8857-34EE0DDFD73B}" srcOrd="0" destOrd="0" parTransId="{C66A1B99-7257-4732-8B03-A13309B2130F}" sibTransId="{FB70CC50-A0A5-41FE-85E0-275A02C7313C}"/>
    <dgm:cxn modelId="{F0F18D1F-3719-4191-8532-A2F47AF1D4B8}" type="presOf" srcId="{0E2589BA-FBE1-4F63-BFA0-42F0FAD0650D}" destId="{68F790FE-1B5C-4981-81D3-81D0E37FF861}" srcOrd="0" destOrd="0" presId="urn:microsoft.com/office/officeart/2005/8/layout/hList1"/>
    <dgm:cxn modelId="{6148DB2A-7285-4EC6-9691-33CC738D4109}" type="presOf" srcId="{93DB1E40-1FF9-4DF8-BF15-00BE3AEC28FD}" destId="{BBC282D0-1A7F-4C00-8386-D65981E369E2}" srcOrd="0" destOrd="2" presId="urn:microsoft.com/office/officeart/2005/8/layout/hList1"/>
    <dgm:cxn modelId="{B4EE762E-A681-417C-BE0A-2ED3BB8607CB}" type="presOf" srcId="{DAE708CB-93B0-49D8-A8DE-86B1107033F0}" destId="{F0098612-8E49-475F-8DA1-291C17F479DA}" srcOrd="0" destOrd="2" presId="urn:microsoft.com/office/officeart/2005/8/layout/hList1"/>
    <dgm:cxn modelId="{3DC46B39-DC4D-432A-AC32-DD305806C4EC}" type="presOf" srcId="{F52A51F4-8FDF-4403-94AF-11054C0C9BB1}" destId="{37043723-35C8-4549-94CD-20A3F52CDEC8}" srcOrd="0" destOrd="0" presId="urn:microsoft.com/office/officeart/2005/8/layout/hList1"/>
    <dgm:cxn modelId="{D318BF43-A4CB-48B0-B684-51A297FB58C7}" type="presOf" srcId="{48AD0903-3B69-4863-AAFF-B373CF00832E}" destId="{F8585442-F858-4B46-BCC1-0C6972D0ABA2}" srcOrd="0" destOrd="0" presId="urn:microsoft.com/office/officeart/2005/8/layout/hList1"/>
    <dgm:cxn modelId="{8BF83F6F-E86A-47BC-BAA8-A1300050B9BE}" srcId="{09409FA7-621B-4B45-BC38-F0E61680F029}" destId="{33BD3B9F-A5F2-4E14-8743-47398DA4FC87}" srcOrd="2" destOrd="0" parTransId="{A6E354DD-57C3-4786-8112-8F5AFB08BD3A}" sibTransId="{32B8863F-02B2-46FC-A337-0184D989C1DD}"/>
    <dgm:cxn modelId="{BAA9486F-C4F9-45C4-A23A-10E60510DBCE}" srcId="{33BD3B9F-A5F2-4E14-8743-47398DA4FC87}" destId="{F7FF4CC9-9A4A-48EC-8550-F1B22B995D96}" srcOrd="3" destOrd="0" parTransId="{37349497-4C91-4BB1-BF5E-AFCE59D1D1F9}" sibTransId="{3D1EB75F-F1CB-425F-B938-02CBCF072F87}"/>
    <dgm:cxn modelId="{4B285C52-7286-4796-B2DE-832CB7A10655}" srcId="{DF020C84-7123-4690-8857-34EE0DDFD73B}" destId="{0267EBFF-9A5E-440A-836A-06AED5C6E28F}" srcOrd="3" destOrd="0" parTransId="{95F9AC9B-F68B-4D73-AA76-B1275B684E3E}" sibTransId="{E59AD259-DDE0-4815-B0ED-7D603420AE4B}"/>
    <dgm:cxn modelId="{4C371373-1AD1-47A2-AF42-A66C81DC48C9}" srcId="{DF020C84-7123-4690-8857-34EE0DDFD73B}" destId="{14F729E0-428A-4F34-A3D2-105883299FD1}" srcOrd="1" destOrd="0" parTransId="{1C0B3081-E690-486A-B963-7BF23EB92E2C}" sibTransId="{D9E4BAC8-DCDE-46CB-9FEA-10751A7528A0}"/>
    <dgm:cxn modelId="{0D0C2373-431F-4692-9BF8-761B57B935FC}" srcId="{DF020C84-7123-4690-8857-34EE0DDFD73B}" destId="{A70B7938-32AC-4028-BAD0-66CA4EC4C52E}" srcOrd="2" destOrd="0" parTransId="{8BF6E4B2-54E2-41FC-9B65-A9DC75EDDAA6}" sibTransId="{FB6722A8-7C8B-4030-97B2-4BAF75157657}"/>
    <dgm:cxn modelId="{A1048554-04FF-49BA-B1D5-74ED11A88937}" srcId="{33BD3B9F-A5F2-4E14-8743-47398DA4FC87}" destId="{DAE708CB-93B0-49D8-A8DE-86B1107033F0}" srcOrd="2" destOrd="0" parTransId="{7E89C36B-E3B6-44B8-BAFA-75B405F73518}" sibTransId="{1B1CF633-701C-429B-A507-C76A44741CFD}"/>
    <dgm:cxn modelId="{F692EC56-E8E7-4396-93FD-ABBC9DA86CB7}" type="presOf" srcId="{0267EBFF-9A5E-440A-836A-06AED5C6E28F}" destId="{1B7228FA-C4B9-4D8B-B1D2-0EDB4A8A4613}" srcOrd="0" destOrd="3" presId="urn:microsoft.com/office/officeart/2005/8/layout/hList1"/>
    <dgm:cxn modelId="{7B32DE77-8637-4C35-A47F-C18AA6070B8D}" type="presOf" srcId="{1A1BE0AD-4C11-4E4E-8316-060A7689B6B6}" destId="{1B7228FA-C4B9-4D8B-B1D2-0EDB4A8A4613}" srcOrd="0" destOrd="0" presId="urn:microsoft.com/office/officeart/2005/8/layout/hList1"/>
    <dgm:cxn modelId="{1D3EE159-BA73-4D24-9D45-CFCAE021CADD}" srcId="{33BD3B9F-A5F2-4E14-8743-47398DA4FC87}" destId="{A1C5B68D-0256-4C5B-9365-566475ED73EA}" srcOrd="1" destOrd="0" parTransId="{1645B848-EED2-4504-8348-DF3A7F69BEB1}" sibTransId="{BE2AC470-7AFA-4D3F-B99F-CD33FCECFD6D}"/>
    <dgm:cxn modelId="{06DC247A-9620-4D8A-A4D0-0EB096F0CBC7}" srcId="{0E2589BA-FBE1-4F63-BFA0-42F0FAD0650D}" destId="{142E2B67-A911-4C7F-964A-7A06DC399E45}" srcOrd="3" destOrd="0" parTransId="{ED5C6F50-F9B8-4427-B8B4-BF388D410056}" sibTransId="{251E7636-223C-4487-9BE3-E45643410060}"/>
    <dgm:cxn modelId="{8143ED7A-13CE-4D18-829A-33202D85AF9F}" srcId="{0E2589BA-FBE1-4F63-BFA0-42F0FAD0650D}" destId="{1351DE7C-4A47-4109-AEB1-393D667E06AD}" srcOrd="1" destOrd="0" parTransId="{17068FD1-810B-44CA-BBCA-5D897EBDE50E}" sibTransId="{DB170652-892D-4430-9649-1F9F0000CA1A}"/>
    <dgm:cxn modelId="{DE2DA387-CE1B-468A-B2CB-B9C127C08795}" srcId="{48AD0903-3B69-4863-AAFF-B373CF00832E}" destId="{33F5772C-984E-4D02-90D9-F885BA737602}" srcOrd="0" destOrd="0" parTransId="{D9B5F15A-623A-497E-A683-9CFEF81878DD}" sibTransId="{21F24877-A04B-4CBF-AB97-EC044C4E5211}"/>
    <dgm:cxn modelId="{4ADE958A-98E0-4296-B3FA-4910C246EEC2}" srcId="{48AD0903-3B69-4863-AAFF-B373CF00832E}" destId="{FB4B6D55-6199-427A-83E5-97ED5B3B7E59}" srcOrd="1" destOrd="0" parTransId="{738C36DF-0B56-4E67-B672-2C22741A695D}" sibTransId="{E1E3AEF8-2522-4D0C-BFB0-84A30D9DB321}"/>
    <dgm:cxn modelId="{7AE0A38D-AF30-48A1-8DB7-47203AE38E91}" type="presOf" srcId="{A70B7938-32AC-4028-BAD0-66CA4EC4C52E}" destId="{1B7228FA-C4B9-4D8B-B1D2-0EDB4A8A4613}" srcOrd="0" destOrd="2" presId="urn:microsoft.com/office/officeart/2005/8/layout/hList1"/>
    <dgm:cxn modelId="{22853696-CF7C-4553-A00B-3F98C5E8E7F9}" type="presOf" srcId="{40887F55-E8C2-4235-BF29-68870709B2FF}" destId="{37043723-35C8-4549-94CD-20A3F52CDEC8}" srcOrd="0" destOrd="2" presId="urn:microsoft.com/office/officeart/2005/8/layout/hList1"/>
    <dgm:cxn modelId="{DA77C497-45C6-40A6-9FB1-895D792825CF}" type="presOf" srcId="{DF020C84-7123-4690-8857-34EE0DDFD73B}" destId="{B0DD754E-30A8-4919-97DC-1957F6E3C6FC}" srcOrd="0" destOrd="0" presId="urn:microsoft.com/office/officeart/2005/8/layout/hList1"/>
    <dgm:cxn modelId="{4356D097-4BBC-41DA-A996-3DBF1125C56E}" srcId="{0E2589BA-FBE1-4F63-BFA0-42F0FAD0650D}" destId="{F52A51F4-8FDF-4403-94AF-11054C0C9BB1}" srcOrd="0" destOrd="0" parTransId="{DE8E01F5-1FC8-4872-A975-2A718CC0285A}" sibTransId="{8A43A153-95D6-446B-BB28-5C4A30583B95}"/>
    <dgm:cxn modelId="{2CAF8C9D-937A-463C-973B-6C2EAED9D981}" type="presOf" srcId="{33BD3B9F-A5F2-4E14-8743-47398DA4FC87}" destId="{4782FFBA-734D-4E2F-A13D-9395792C6FF8}" srcOrd="0" destOrd="0" presId="urn:microsoft.com/office/officeart/2005/8/layout/hList1"/>
    <dgm:cxn modelId="{A4FEF39D-F35E-4339-AAA0-F4EEAE53A96E}" type="presOf" srcId="{14F729E0-428A-4F34-A3D2-105883299FD1}" destId="{1B7228FA-C4B9-4D8B-B1D2-0EDB4A8A4613}" srcOrd="0" destOrd="1" presId="urn:microsoft.com/office/officeart/2005/8/layout/hList1"/>
    <dgm:cxn modelId="{68E993A0-E571-4993-A896-F753E60282A9}" srcId="{33BD3B9F-A5F2-4E14-8743-47398DA4FC87}" destId="{2715D591-A530-43B6-9E40-89AADF29D61C}" srcOrd="0" destOrd="0" parTransId="{0DB4387A-A54E-4473-92B3-6401C07614B9}" sibTransId="{D9E6D7E7-F87D-4D76-B005-E11F190DB40C}"/>
    <dgm:cxn modelId="{828FABB4-6161-42DB-8091-A5062034022E}" type="presOf" srcId="{142E2B67-A911-4C7F-964A-7A06DC399E45}" destId="{37043723-35C8-4549-94CD-20A3F52CDEC8}" srcOrd="0" destOrd="3" presId="urn:microsoft.com/office/officeart/2005/8/layout/hList1"/>
    <dgm:cxn modelId="{EE748DBC-4015-426A-851D-BB528B134B01}" srcId="{48AD0903-3B69-4863-AAFF-B373CF00832E}" destId="{93DB1E40-1FF9-4DF8-BF15-00BE3AEC28FD}" srcOrd="2" destOrd="0" parTransId="{EB1B791B-E46C-4563-AECE-DA04C9B36B06}" sibTransId="{5CFFE3E2-1975-4B4D-B43B-84BA9C636AD4}"/>
    <dgm:cxn modelId="{76C64FCA-094E-43C8-8CCA-5FD738D4266F}" type="presOf" srcId="{09409FA7-621B-4B45-BC38-F0E61680F029}" destId="{CA5522E3-6781-4947-8FA9-46514A1B71CA}" srcOrd="0" destOrd="0" presId="urn:microsoft.com/office/officeart/2005/8/layout/hList1"/>
    <dgm:cxn modelId="{DE31F5CE-F6D9-4B36-961C-6F682B18DE52}" srcId="{0E2589BA-FBE1-4F63-BFA0-42F0FAD0650D}" destId="{40887F55-E8C2-4235-BF29-68870709B2FF}" srcOrd="2" destOrd="0" parTransId="{DB84125D-C3FB-43D5-B4B5-2947A8876E02}" sibTransId="{EE11F209-AFF6-4CF9-8CF1-14592408D79A}"/>
    <dgm:cxn modelId="{CFFFA0DF-0003-481F-B754-311D5A83B688}" type="presOf" srcId="{2715D591-A530-43B6-9E40-89AADF29D61C}" destId="{F0098612-8E49-475F-8DA1-291C17F479DA}" srcOrd="0" destOrd="0" presId="urn:microsoft.com/office/officeart/2005/8/layout/hList1"/>
    <dgm:cxn modelId="{844985E2-9D0A-4267-9EF0-B9D4629D1B3E}" srcId="{DF020C84-7123-4690-8857-34EE0DDFD73B}" destId="{1A1BE0AD-4C11-4E4E-8316-060A7689B6B6}" srcOrd="0" destOrd="0" parTransId="{8C9EBEA6-1E5E-40B1-B680-B06D2ABF145A}" sibTransId="{DCF31398-6E0D-45C7-A4A5-AFCE2741EB0C}"/>
    <dgm:cxn modelId="{355C24E5-60DA-44D9-B1A7-DD7E7960DB15}" type="presOf" srcId="{FB4B6D55-6199-427A-83E5-97ED5B3B7E59}" destId="{BBC282D0-1A7F-4C00-8386-D65981E369E2}" srcOrd="0" destOrd="1" presId="urn:microsoft.com/office/officeart/2005/8/layout/hList1"/>
    <dgm:cxn modelId="{12F06DEB-443A-49DF-A8AF-762880257D49}" type="presOf" srcId="{33F5772C-984E-4D02-90D9-F885BA737602}" destId="{BBC282D0-1A7F-4C00-8386-D65981E369E2}" srcOrd="0" destOrd="0" presId="urn:microsoft.com/office/officeart/2005/8/layout/hList1"/>
    <dgm:cxn modelId="{79FAE9F3-C1C2-43D4-9B2D-B94DC9D45C78}" srcId="{09409FA7-621B-4B45-BC38-F0E61680F029}" destId="{0E2589BA-FBE1-4F63-BFA0-42F0FAD0650D}" srcOrd="1" destOrd="0" parTransId="{3C226E98-B5BF-4745-81BE-0A05D4FD0F8E}" sibTransId="{A9F9DBA4-6DF2-4E54-875A-CD433B266921}"/>
    <dgm:cxn modelId="{E545FEF3-318C-4156-AAAB-DBD8BB21689E}" type="presOf" srcId="{A1C5B68D-0256-4C5B-9365-566475ED73EA}" destId="{F0098612-8E49-475F-8DA1-291C17F479DA}" srcOrd="0" destOrd="1" presId="urn:microsoft.com/office/officeart/2005/8/layout/hList1"/>
    <dgm:cxn modelId="{10C3E4F9-907F-4B16-811E-5F59E2454B66}" type="presOf" srcId="{1351DE7C-4A47-4109-AEB1-393D667E06AD}" destId="{37043723-35C8-4549-94CD-20A3F52CDEC8}" srcOrd="0" destOrd="1" presId="urn:microsoft.com/office/officeart/2005/8/layout/hList1"/>
    <dgm:cxn modelId="{2945E699-FA69-4216-A011-0B6B9636EF0D}" type="presParOf" srcId="{CA5522E3-6781-4947-8FA9-46514A1B71CA}" destId="{65B788A2-F77F-4860-BAEE-A622E43DC2F1}" srcOrd="0" destOrd="0" presId="urn:microsoft.com/office/officeart/2005/8/layout/hList1"/>
    <dgm:cxn modelId="{4036B94C-B0B6-438C-ACBD-A42CAF664141}" type="presParOf" srcId="{65B788A2-F77F-4860-BAEE-A622E43DC2F1}" destId="{B0DD754E-30A8-4919-97DC-1957F6E3C6FC}" srcOrd="0" destOrd="0" presId="urn:microsoft.com/office/officeart/2005/8/layout/hList1"/>
    <dgm:cxn modelId="{E76AB1A5-7C44-44CF-BB01-BF265A4D94B0}" type="presParOf" srcId="{65B788A2-F77F-4860-BAEE-A622E43DC2F1}" destId="{1B7228FA-C4B9-4D8B-B1D2-0EDB4A8A4613}" srcOrd="1" destOrd="0" presId="urn:microsoft.com/office/officeart/2005/8/layout/hList1"/>
    <dgm:cxn modelId="{B008EAF3-1506-4919-BAA2-6920DD01BFD8}" type="presParOf" srcId="{CA5522E3-6781-4947-8FA9-46514A1B71CA}" destId="{406120EC-BA17-4A8F-B18A-D97780840080}" srcOrd="1" destOrd="0" presId="urn:microsoft.com/office/officeart/2005/8/layout/hList1"/>
    <dgm:cxn modelId="{D826691E-314E-4D20-90DB-B623D086BBF2}" type="presParOf" srcId="{CA5522E3-6781-4947-8FA9-46514A1B71CA}" destId="{98E30120-6585-44A9-BDCD-F54869563DFB}" srcOrd="2" destOrd="0" presId="urn:microsoft.com/office/officeart/2005/8/layout/hList1"/>
    <dgm:cxn modelId="{8C67E37C-108D-41D4-9FF0-66F3BCE91A49}" type="presParOf" srcId="{98E30120-6585-44A9-BDCD-F54869563DFB}" destId="{68F790FE-1B5C-4981-81D3-81D0E37FF861}" srcOrd="0" destOrd="0" presId="urn:microsoft.com/office/officeart/2005/8/layout/hList1"/>
    <dgm:cxn modelId="{054B854B-CDD7-4436-BAB3-B29B650105C4}" type="presParOf" srcId="{98E30120-6585-44A9-BDCD-F54869563DFB}" destId="{37043723-35C8-4549-94CD-20A3F52CDEC8}" srcOrd="1" destOrd="0" presId="urn:microsoft.com/office/officeart/2005/8/layout/hList1"/>
    <dgm:cxn modelId="{81BCD0E1-230C-4A7A-8272-567E896BBE07}" type="presParOf" srcId="{CA5522E3-6781-4947-8FA9-46514A1B71CA}" destId="{4587CA9A-D21B-488B-A5DA-FB0C5B306CB9}" srcOrd="3" destOrd="0" presId="urn:microsoft.com/office/officeart/2005/8/layout/hList1"/>
    <dgm:cxn modelId="{1C901A1A-B7F0-400F-B67C-F50CCFC4ABFE}" type="presParOf" srcId="{CA5522E3-6781-4947-8FA9-46514A1B71CA}" destId="{E44E2F3D-BCF6-4164-841B-206F1F69042F}" srcOrd="4" destOrd="0" presId="urn:microsoft.com/office/officeart/2005/8/layout/hList1"/>
    <dgm:cxn modelId="{1D323B9E-1264-427C-9D14-48795CA8BE37}" type="presParOf" srcId="{E44E2F3D-BCF6-4164-841B-206F1F69042F}" destId="{4782FFBA-734D-4E2F-A13D-9395792C6FF8}" srcOrd="0" destOrd="0" presId="urn:microsoft.com/office/officeart/2005/8/layout/hList1"/>
    <dgm:cxn modelId="{DF4931DD-96E5-401A-A0A6-E2076BD929CB}" type="presParOf" srcId="{E44E2F3D-BCF6-4164-841B-206F1F69042F}" destId="{F0098612-8E49-475F-8DA1-291C17F479DA}" srcOrd="1" destOrd="0" presId="urn:microsoft.com/office/officeart/2005/8/layout/hList1"/>
    <dgm:cxn modelId="{ECB32D41-7AC8-4F72-8310-A04B5A9DC6C1}" type="presParOf" srcId="{CA5522E3-6781-4947-8FA9-46514A1B71CA}" destId="{F0129D36-A298-4E91-9600-7AC79ACFC75B}" srcOrd="5" destOrd="0" presId="urn:microsoft.com/office/officeart/2005/8/layout/hList1"/>
    <dgm:cxn modelId="{F384C1A6-1109-4270-AE1A-51FF96317214}" type="presParOf" srcId="{CA5522E3-6781-4947-8FA9-46514A1B71CA}" destId="{1B0C219E-FFEE-421F-BBD0-ECD64B779CB7}" srcOrd="6" destOrd="0" presId="urn:microsoft.com/office/officeart/2005/8/layout/hList1"/>
    <dgm:cxn modelId="{6B310BDD-1A26-49ED-8ADC-AA1E2A24B1EF}" type="presParOf" srcId="{1B0C219E-FFEE-421F-BBD0-ECD64B779CB7}" destId="{F8585442-F858-4B46-BCC1-0C6972D0ABA2}" srcOrd="0" destOrd="0" presId="urn:microsoft.com/office/officeart/2005/8/layout/hList1"/>
    <dgm:cxn modelId="{911BD131-90AD-4F12-A563-153A6B5C2455}" type="presParOf" srcId="{1B0C219E-FFEE-421F-BBD0-ECD64B779CB7}" destId="{BBC282D0-1A7F-4C00-8386-D65981E369E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D754E-30A8-4919-97DC-1957F6E3C6FC}">
      <dsp:nvSpPr>
        <dsp:cNvPr id="0" name=""/>
        <dsp:cNvSpPr/>
      </dsp:nvSpPr>
      <dsp:spPr>
        <a:xfrm>
          <a:off x="3468" y="193994"/>
          <a:ext cx="2085597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effectLst/>
            </a:rPr>
            <a:t>Categorical Columns</a:t>
          </a:r>
          <a:endParaRPr lang="en-US" sz="1400" kern="1200" dirty="0"/>
        </a:p>
      </dsp:txBody>
      <dsp:txXfrm>
        <a:off x="3468" y="193994"/>
        <a:ext cx="2085597" cy="403200"/>
      </dsp:txXfrm>
    </dsp:sp>
    <dsp:sp modelId="{1B7228FA-C4B9-4D8B-B1D2-0EDB4A8A4613}">
      <dsp:nvSpPr>
        <dsp:cNvPr id="0" name=""/>
        <dsp:cNvSpPr/>
      </dsp:nvSpPr>
      <dsp:spPr>
        <a:xfrm>
          <a:off x="3468" y="597194"/>
          <a:ext cx="2085597" cy="10376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effectLst/>
            </a:rPr>
            <a:t>property_type</a:t>
          </a:r>
          <a:r>
            <a:rPr lang="en-US" sz="1400" kern="1200" dirty="0">
              <a:effectLst/>
            </a:rPr>
            <a:t>, city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effectLst/>
            </a:rPr>
            <a:t>room_type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effectLst/>
            </a:rPr>
            <a:t>bed_type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/>
            </a:rPr>
            <a:t>cancellation_policy</a:t>
          </a:r>
          <a:endParaRPr lang="en-US" sz="1400" kern="1200" dirty="0"/>
        </a:p>
      </dsp:txBody>
      <dsp:txXfrm>
        <a:off x="3468" y="597194"/>
        <a:ext cx="2085597" cy="1037609"/>
      </dsp:txXfrm>
    </dsp:sp>
    <dsp:sp modelId="{68F790FE-1B5C-4981-81D3-81D0E37FF861}">
      <dsp:nvSpPr>
        <dsp:cNvPr id="0" name=""/>
        <dsp:cNvSpPr/>
      </dsp:nvSpPr>
      <dsp:spPr>
        <a:xfrm>
          <a:off x="2381050" y="193994"/>
          <a:ext cx="2085597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effectLst/>
            </a:rPr>
            <a:t>Binary Columns</a:t>
          </a:r>
          <a:endParaRPr lang="en-US" sz="1400" kern="1200" dirty="0"/>
        </a:p>
      </dsp:txBody>
      <dsp:txXfrm>
        <a:off x="2381050" y="193994"/>
        <a:ext cx="2085597" cy="403200"/>
      </dsp:txXfrm>
    </dsp:sp>
    <dsp:sp modelId="{37043723-35C8-4549-94CD-20A3F52CDEC8}">
      <dsp:nvSpPr>
        <dsp:cNvPr id="0" name=""/>
        <dsp:cNvSpPr/>
      </dsp:nvSpPr>
      <dsp:spPr>
        <a:xfrm>
          <a:off x="2381050" y="597194"/>
          <a:ext cx="2085597" cy="10376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effectLst/>
            </a:rPr>
            <a:t>cleaning_fee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effectLst/>
            </a:rPr>
            <a:t>host_has_profile_pic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effectLst/>
            </a:rPr>
            <a:t>host_identity_verified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effectLst/>
            </a:rPr>
            <a:t>instant_bookable</a:t>
          </a:r>
          <a:endParaRPr lang="en-US" sz="1400" kern="1200" dirty="0"/>
        </a:p>
      </dsp:txBody>
      <dsp:txXfrm>
        <a:off x="2381050" y="597194"/>
        <a:ext cx="2085597" cy="1037609"/>
      </dsp:txXfrm>
    </dsp:sp>
    <dsp:sp modelId="{4782FFBA-734D-4E2F-A13D-9395792C6FF8}">
      <dsp:nvSpPr>
        <dsp:cNvPr id="0" name=""/>
        <dsp:cNvSpPr/>
      </dsp:nvSpPr>
      <dsp:spPr>
        <a:xfrm>
          <a:off x="4758631" y="193994"/>
          <a:ext cx="2085597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effectLst/>
            </a:rPr>
            <a:t>Numerical Columns</a:t>
          </a:r>
          <a:endParaRPr lang="en-US" sz="1400" kern="1200" dirty="0"/>
        </a:p>
      </dsp:txBody>
      <dsp:txXfrm>
        <a:off x="4758631" y="193994"/>
        <a:ext cx="2085597" cy="403200"/>
      </dsp:txXfrm>
    </dsp:sp>
    <dsp:sp modelId="{F0098612-8E49-475F-8DA1-291C17F479DA}">
      <dsp:nvSpPr>
        <dsp:cNvPr id="0" name=""/>
        <dsp:cNvSpPr/>
      </dsp:nvSpPr>
      <dsp:spPr>
        <a:xfrm>
          <a:off x="4758631" y="597194"/>
          <a:ext cx="2085597" cy="10376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/>
            </a:rPr>
            <a:t>accommodates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/>
            </a:rPr>
            <a:t>bathrooms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/>
            </a:rPr>
            <a:t>review_scores_rating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/>
            </a:rPr>
            <a:t>bedrooms, beds</a:t>
          </a:r>
          <a:endParaRPr lang="en-US" sz="1400" kern="1200" dirty="0"/>
        </a:p>
      </dsp:txBody>
      <dsp:txXfrm>
        <a:off x="4758631" y="597194"/>
        <a:ext cx="2085597" cy="1037609"/>
      </dsp:txXfrm>
    </dsp:sp>
    <dsp:sp modelId="{F8585442-F858-4B46-BCC1-0C6972D0ABA2}">
      <dsp:nvSpPr>
        <dsp:cNvPr id="0" name=""/>
        <dsp:cNvSpPr/>
      </dsp:nvSpPr>
      <dsp:spPr>
        <a:xfrm>
          <a:off x="7136213" y="193994"/>
          <a:ext cx="2085597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effectLst/>
            </a:rPr>
            <a:t>Date Columns</a:t>
          </a:r>
          <a:endParaRPr lang="en-US" sz="1400" kern="1200" dirty="0"/>
        </a:p>
      </dsp:txBody>
      <dsp:txXfrm>
        <a:off x="7136213" y="193994"/>
        <a:ext cx="2085597" cy="403200"/>
      </dsp:txXfrm>
    </dsp:sp>
    <dsp:sp modelId="{BBC282D0-1A7F-4C00-8386-D65981E369E2}">
      <dsp:nvSpPr>
        <dsp:cNvPr id="0" name=""/>
        <dsp:cNvSpPr/>
      </dsp:nvSpPr>
      <dsp:spPr>
        <a:xfrm>
          <a:off x="7136213" y="597194"/>
          <a:ext cx="2085597" cy="10376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effectLst/>
            </a:rPr>
            <a:t>host_since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/>
            </a:rPr>
            <a:t>first_review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/>
            </a:rPr>
            <a:t>last_review</a:t>
          </a:r>
          <a:endParaRPr lang="en-US" sz="1400" kern="1200" dirty="0"/>
        </a:p>
      </dsp:txBody>
      <dsp:txXfrm>
        <a:off x="7136213" y="597194"/>
        <a:ext cx="2085597" cy="1037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00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7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1786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9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067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64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09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48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58E7D-D8A4-4628-9318-7A23A5DB5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FB2A6-9457-419D-86D7-0F96D953B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0B62E-360F-4F02-A15A-893CB5B1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B8AC3-AD0A-4A17-9389-1F8125238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74008-DAB1-4FC4-9587-E6B65BC4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74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EA59-0109-48CD-B4DF-3C1691EF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0CA8-1897-4F01-B660-718FE54D8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15F8F-6B64-4177-A560-6BDBBF66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2BF97-958E-4AB0-B5D8-8456F768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8CF51-A84C-40E1-A55B-953E1C8E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95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EEE3-2A0B-4768-A6A7-78D839F43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52653-B23F-4C97-97CF-68212006C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DC9F9-6F09-4C1A-9AA8-6715661B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70BE8-4A04-473F-8C7A-CE5896FE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40FD0-8EDF-4BBC-BD06-C8A8D270D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39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557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28C1-F3E0-460A-9756-95D56023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9DF99-FF61-46D1-A4A3-F59748D37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36139-DF49-4389-A8CE-E8E5E94DE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DC2D5-0546-4315-BCF8-B422C1D6A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95BEE-026C-425D-ABBA-45474A1C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48433-0C57-42FF-ACCF-4D8FF8AE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284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344F-DCAA-4A4A-B39F-DF7FC305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03E85-BC40-4FD2-9A78-76E6C2AB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086BF-2C35-47E7-A202-453A26824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017A7B-FBA3-4DDA-8A19-FFEC83CE5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C8218-3D77-4DFF-8CAF-5764F0063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3F182E-D151-46AB-9CD3-4A33DCBE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0787B1-5A9D-478E-840F-6FE44498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1B4BD-93CC-44F9-B020-1FE5BF9D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697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D3D3-9E38-47DB-8D46-26829149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98CFC-787F-4787-ACBC-4E7D6F12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802B6-8CD0-4BF1-A1A5-85339F2A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9755B-EFB4-438D-8DF2-3DAF0DEA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653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3ADE82-6B93-44CA-AF39-E547CC17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5C6FB7-0BA3-4B9D-9CBE-02E67FBB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7CC03-AA4C-49EC-A52A-C1E97991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25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5E44-06D6-43EE-B150-AE297FF3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F65D2-F871-45D7-906C-7989556FF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31B04-FA3B-43AE-B0C6-AA44E3D1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ABF66-708C-405B-B0C9-EE03AF10F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24D80-88FF-48D6-B819-0DD718AEB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75C07-7CF5-4A9C-B3F8-A24C97AB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225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A2EB-4043-4D04-AB4F-7FFED53F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63680-2996-45F9-96D5-1105C94F1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99A6A-ECB5-4B59-A333-12A00331B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D77A1-E3FC-4145-8D7B-6927DE5E9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CF2E2-B60C-44DC-8E61-3380CAA6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F7946-B070-419E-87FD-9D7AB882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96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D2F0-8E91-4DD9-80CB-6C8DBC42E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ED104-7792-4B7B-BBD8-992832E9E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912A3-57C4-4761-B296-13B9070A9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05AF9-33AD-49B8-832B-49AA1F981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FE1F0-FC14-4F9B-BC1D-7783F9B3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6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6F19B6-E31A-40F2-B8D3-D41392E5A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18A07-3D45-43FC-9E83-BCE0D288A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1154E-8431-4E84-B8E2-064E76003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98501-F54E-4370-9838-452FC0BC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FDFB3-1A3B-4C65-B509-BA4CC0FC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0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20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75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2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8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44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7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0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D14F5-4B79-4397-A18B-9CFF2A73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4B2DA-5DB9-4EC9-97B1-FA137AE72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56C5A-BF99-4927-AC38-ABF7B2E18C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FAA51-FAA9-4CBF-A65F-E4A40EFF2BA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15458-8366-41AA-A74A-EA8D93AA9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A76E6-F14E-494F-89F9-8B51B1A9C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D29CE-6E81-4F03-B630-8AD1CB5E3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648C-FA1D-4798-BD91-92CDCBB43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546" y="952242"/>
            <a:ext cx="8252319" cy="176348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Airbnb</a:t>
            </a:r>
            <a:r>
              <a:rPr lang="en-US" b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 Analysis and Price Prediction using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7C00F-5031-42C8-8A56-2BBFF9EF1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29" y="4714198"/>
            <a:ext cx="3768942" cy="109689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Submitted by:</a:t>
            </a:r>
          </a:p>
          <a:p>
            <a:pPr algn="l"/>
            <a:r>
              <a:rPr lang="en-US" dirty="0"/>
              <a:t>Abhay Paunikar (Roll no. : )</a:t>
            </a:r>
          </a:p>
          <a:p>
            <a:pPr algn="l"/>
            <a:r>
              <a:rPr lang="en-US" dirty="0"/>
              <a:t>Kaivalya Pande( Roll no. : 56547)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D1ACF28-E1A9-4FA0-9429-92DB66823D68}"/>
              </a:ext>
            </a:extLst>
          </p:cNvPr>
          <p:cNvSpPr txBox="1">
            <a:spLocks/>
          </p:cNvSpPr>
          <p:nvPr/>
        </p:nvSpPr>
        <p:spPr>
          <a:xfrm>
            <a:off x="6272929" y="4714197"/>
            <a:ext cx="3768942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Guided by:</a:t>
            </a:r>
          </a:p>
          <a:p>
            <a:pPr algn="l"/>
            <a:r>
              <a:rPr lang="en-US" dirty="0"/>
              <a:t>Mr. Girish Gaikwad</a:t>
            </a:r>
          </a:p>
          <a:p>
            <a:pPr algn="l"/>
            <a:r>
              <a:rPr lang="en-US" dirty="0"/>
              <a:t>Sunbeam</a:t>
            </a:r>
            <a:r>
              <a:rPr lang="en-IN" dirty="0"/>
              <a:t> Institute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5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6EC5A2-E0FA-4D3C-AE3A-C5C955B2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31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Interface: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17ABB-1A0B-46F2-B6A4-1B150771B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692" y="636904"/>
            <a:ext cx="11057468" cy="6219826"/>
          </a:xfrm>
        </p:spPr>
      </p:pic>
    </p:spTree>
    <p:extLst>
      <p:ext uri="{BB962C8B-B14F-4D97-AF65-F5344CB8AC3E}">
        <p14:creationId xmlns:p14="http://schemas.microsoft.com/office/powerpoint/2010/main" val="3580047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6EC5A2-E0FA-4D3C-AE3A-C5C955B2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31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Interface: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EDEAD-5CE0-4CB7-9E74-539280F0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645795"/>
            <a:ext cx="11043920" cy="62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11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4AD8-D9F4-4D61-A729-9EAACDB3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14" y="406400"/>
            <a:ext cx="8596668" cy="1320800"/>
          </a:xfrm>
        </p:spPr>
        <p:txBody>
          <a:bodyPr/>
          <a:lstStyle/>
          <a:p>
            <a:r>
              <a:rPr lang="en-US" dirty="0"/>
              <a:t>Scope for Future Work:</a:t>
            </a:r>
          </a:p>
        </p:txBody>
      </p:sp>
      <p:pic>
        <p:nvPicPr>
          <p:cNvPr id="8196" name="Picture 4" descr="2,077 Deep Learning Neural Network Stock Photos, Pictures &amp; Royalty-Free  Images - iStock">
            <a:extLst>
              <a:ext uri="{FF2B5EF4-FFF2-40B4-BE49-F238E27FC236}">
                <a16:creationId xmlns:a16="http://schemas.microsoft.com/office/drawing/2014/main" id="{C21E5BEE-6CAF-473C-95C5-F6A2ACC73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78" y="1818512"/>
            <a:ext cx="6644832" cy="442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9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E482-15A6-425C-908D-83868BBE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14" y="150368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Thank You!!!!</a:t>
            </a:r>
          </a:p>
        </p:txBody>
      </p:sp>
    </p:spTree>
    <p:extLst>
      <p:ext uri="{BB962C8B-B14F-4D97-AF65-F5344CB8AC3E}">
        <p14:creationId xmlns:p14="http://schemas.microsoft.com/office/powerpoint/2010/main" val="320331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82B0-3170-4805-A6D0-40BC39AFC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06" y="455969"/>
            <a:ext cx="8596668" cy="1320800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Airbnb?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0823-E1F3-4454-9C28-1FF2F3D9C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68" y="1228015"/>
            <a:ext cx="5872755" cy="1320801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home-sharing utility started in 2008 by Brian Chesky and others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Platform for hosts and guests to deal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Huge variety of houses, apartments, holiday homes etc.</a:t>
            </a:r>
          </a:p>
        </p:txBody>
      </p:sp>
      <p:pic>
        <p:nvPicPr>
          <p:cNvPr id="1026" name="Picture 2" descr="Vote Now! Which is the Better Airbnb Logo?">
            <a:extLst>
              <a:ext uri="{FF2B5EF4-FFF2-40B4-BE49-F238E27FC236}">
                <a16:creationId xmlns:a16="http://schemas.microsoft.com/office/drawing/2014/main" id="{8BC5B746-BAB5-42E8-999D-CD0C01E8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04" y="393342"/>
            <a:ext cx="3058716" cy="122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B672C8-1CD4-486E-9789-EB69449384CF}"/>
              </a:ext>
            </a:extLst>
          </p:cNvPr>
          <p:cNvSpPr txBox="1">
            <a:spLocks/>
          </p:cNvSpPr>
          <p:nvPr/>
        </p:nvSpPr>
        <p:spPr>
          <a:xfrm>
            <a:off x="348749" y="4230264"/>
            <a:ext cx="5872755" cy="132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3F49DC-E2A6-4A9E-AC6F-B4A1FD651E0D}"/>
              </a:ext>
            </a:extLst>
          </p:cNvPr>
          <p:cNvSpPr txBox="1">
            <a:spLocks/>
          </p:cNvSpPr>
          <p:nvPr/>
        </p:nvSpPr>
        <p:spPr>
          <a:xfrm>
            <a:off x="1866830" y="4420830"/>
            <a:ext cx="5872755" cy="132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07060A-B730-4C1B-94FC-3B12C5F46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68" b="4984"/>
          <a:stretch/>
        </p:blipFill>
        <p:spPr>
          <a:xfrm>
            <a:off x="567763" y="2865120"/>
            <a:ext cx="8384214" cy="39072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5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1A86C-5503-4279-9AA4-B9629B2751E1}"/>
              </a:ext>
            </a:extLst>
          </p:cNvPr>
          <p:cNvSpPr txBox="1">
            <a:spLocks/>
          </p:cNvSpPr>
          <p:nvPr/>
        </p:nvSpPr>
        <p:spPr>
          <a:xfrm>
            <a:off x="105324" y="26146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1" u="sng" kern="120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0" i="0" u="none" dirty="0">
                <a:solidFill>
                  <a:schemeClr val="accent1"/>
                </a:solidFill>
              </a:rPr>
              <a:t>Biggest challenge faced by hosts:</a:t>
            </a:r>
            <a:endParaRPr lang="en-US" b="0" i="0" u="none" dirty="0">
              <a:solidFill>
                <a:schemeClr val="accen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97E671-20DE-4536-88B4-42A8721600A2}"/>
              </a:ext>
            </a:extLst>
          </p:cNvPr>
          <p:cNvGrpSpPr/>
          <p:nvPr/>
        </p:nvGrpSpPr>
        <p:grpSpPr>
          <a:xfrm>
            <a:off x="1918603" y="1149475"/>
            <a:ext cx="6783389" cy="2279525"/>
            <a:chOff x="1106158" y="3783923"/>
            <a:chExt cx="8240844" cy="2594615"/>
          </a:xfrm>
        </p:grpSpPr>
        <p:pic>
          <p:nvPicPr>
            <p:cNvPr id="5" name="Picture 4" descr="real-state-businessman-and-a-house-building-svgrepo-com.png">
              <a:extLst>
                <a:ext uri="{FF2B5EF4-FFF2-40B4-BE49-F238E27FC236}">
                  <a16:creationId xmlns:a16="http://schemas.microsoft.com/office/drawing/2014/main" id="{0C09E04E-F9E3-4449-99C6-1E093AF4D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6158" y="4128206"/>
              <a:ext cx="2684607" cy="2250332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980EEBF-DCF3-41F7-8531-4CB585136686}"/>
                </a:ext>
              </a:extLst>
            </p:cNvPr>
            <p:cNvGrpSpPr/>
            <p:nvPr/>
          </p:nvGrpSpPr>
          <p:grpSpPr>
            <a:xfrm>
              <a:off x="4070299" y="3783923"/>
              <a:ext cx="5276703" cy="1750286"/>
              <a:chOff x="5242560" y="2743201"/>
              <a:chExt cx="8534400" cy="3175655"/>
            </a:xfrm>
          </p:grpSpPr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C1A1253F-2B97-4786-9990-BCB5C8B4DE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9458" y="2748936"/>
                <a:ext cx="6827519" cy="31699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000" spc="8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As</a:t>
                </a:r>
                <a:r>
                  <a:rPr lang="en-US" sz="2000" spc="-24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spc="-41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an</a:t>
                </a:r>
                <a:r>
                  <a:rPr lang="en-US" sz="2000" spc="-24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Airbnb host,</a:t>
                </a:r>
                <a:r>
                  <a:rPr lang="en-US" sz="2000" spc="-16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spc="-33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sz="2000" spc="-24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spc="-33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want</a:t>
                </a:r>
                <a:r>
                  <a:rPr lang="en-US" sz="2000" spc="-24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spc="-33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to </a:t>
                </a:r>
                <a:r>
                  <a:rPr lang="en-US" sz="2000" spc="-24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know</a:t>
                </a:r>
                <a:r>
                  <a:rPr lang="en-US" sz="2000" spc="-33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what</a:t>
                </a:r>
                <a:r>
                  <a:rPr lang="en-US" sz="2000" spc="-24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price</a:t>
                </a:r>
                <a:r>
                  <a:rPr lang="en-US" sz="2000" spc="-16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spc="-33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to</a:t>
                </a:r>
                <a:r>
                  <a:rPr lang="en-US" sz="2000" spc="-24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advertise </a:t>
                </a:r>
                <a:r>
                  <a:rPr lang="en-US" sz="2000" spc="-626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spc="-41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my</a:t>
                </a:r>
                <a:r>
                  <a:rPr lang="en-US" sz="2000" spc="-24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property</a:t>
                </a:r>
                <a:r>
                  <a:rPr lang="en-US" sz="2000" spc="-16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spc="-24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at, </a:t>
                </a:r>
                <a:r>
                  <a:rPr lang="en-US" sz="2000" spc="-41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in</a:t>
                </a:r>
                <a:r>
                  <a:rPr lang="en-US" sz="2000" spc="-16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spc="-24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order </a:t>
                </a:r>
                <a:r>
                  <a:rPr lang="en-US" sz="2000" spc="-33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to</a:t>
                </a:r>
                <a:r>
                  <a:rPr lang="en-US" sz="2000" spc="-24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spc="-16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maximize</a:t>
                </a:r>
                <a:r>
                  <a:rPr lang="en-US" sz="2000" spc="-24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spc="-41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my</a:t>
                </a:r>
                <a:r>
                  <a:rPr lang="en-US" sz="2000" spc="-16" dirty="0">
                    <a:solidFill>
                      <a:schemeClr val="accent1"/>
                    </a:solidFill>
                    <a:latin typeface="Times New Roman" pitchFamily="18" charset="0"/>
                    <a:cs typeface="Times New Roman" pitchFamily="18" charset="0"/>
                  </a:rPr>
                  <a:t> income.</a:t>
                </a:r>
                <a:endParaRPr lang="en-US" sz="2000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F6434826-8D51-4CB0-8741-608A12A8B691}"/>
                  </a:ext>
                </a:extLst>
              </p:cNvPr>
              <p:cNvSpPr/>
              <p:nvPr/>
            </p:nvSpPr>
            <p:spPr>
              <a:xfrm>
                <a:off x="5242560" y="2743201"/>
                <a:ext cx="8534400" cy="2956560"/>
              </a:xfrm>
              <a:custGeom>
                <a:avLst/>
                <a:gdLst/>
                <a:ahLst/>
                <a:cxnLst/>
                <a:rect l="l" t="t" r="r" b="b"/>
                <a:pathLst>
                  <a:path w="3584575" h="1488439">
                    <a:moveTo>
                      <a:pt x="396657" y="248049"/>
                    </a:moveTo>
                    <a:lnTo>
                      <a:pt x="401697" y="198059"/>
                    </a:lnTo>
                    <a:lnTo>
                      <a:pt x="416151" y="151497"/>
                    </a:lnTo>
                    <a:lnTo>
                      <a:pt x="439021" y="109362"/>
                    </a:lnTo>
                    <a:lnTo>
                      <a:pt x="469310" y="72652"/>
                    </a:lnTo>
                    <a:lnTo>
                      <a:pt x="506020" y="42363"/>
                    </a:lnTo>
                    <a:lnTo>
                      <a:pt x="548155" y="19493"/>
                    </a:lnTo>
                    <a:lnTo>
                      <a:pt x="594717" y="5039"/>
                    </a:lnTo>
                    <a:lnTo>
                      <a:pt x="644707" y="0"/>
                    </a:lnTo>
                    <a:lnTo>
                      <a:pt x="927957" y="0"/>
                    </a:lnTo>
                    <a:lnTo>
                      <a:pt x="1724907" y="0"/>
                    </a:lnTo>
                    <a:lnTo>
                      <a:pt x="3336407" y="0"/>
                    </a:lnTo>
                    <a:lnTo>
                      <a:pt x="3385026" y="4810"/>
                    </a:lnTo>
                    <a:lnTo>
                      <a:pt x="3431332" y="18881"/>
                    </a:lnTo>
                    <a:lnTo>
                      <a:pt x="3474026" y="41675"/>
                    </a:lnTo>
                    <a:lnTo>
                      <a:pt x="3511805" y="72652"/>
                    </a:lnTo>
                    <a:lnTo>
                      <a:pt x="3542782" y="110431"/>
                    </a:lnTo>
                    <a:lnTo>
                      <a:pt x="3565576" y="153125"/>
                    </a:lnTo>
                    <a:lnTo>
                      <a:pt x="3579647" y="199431"/>
                    </a:lnTo>
                    <a:lnTo>
                      <a:pt x="3584457" y="248049"/>
                    </a:lnTo>
                    <a:lnTo>
                      <a:pt x="3584457" y="620124"/>
                    </a:lnTo>
                    <a:lnTo>
                      <a:pt x="3584457" y="1240249"/>
                    </a:lnTo>
                    <a:lnTo>
                      <a:pt x="3579418" y="1290240"/>
                    </a:lnTo>
                    <a:lnTo>
                      <a:pt x="3564964" y="1336802"/>
                    </a:lnTo>
                    <a:lnTo>
                      <a:pt x="3542094" y="1378937"/>
                    </a:lnTo>
                    <a:lnTo>
                      <a:pt x="3511805" y="1415647"/>
                    </a:lnTo>
                    <a:lnTo>
                      <a:pt x="3475095" y="1445936"/>
                    </a:lnTo>
                    <a:lnTo>
                      <a:pt x="3432960" y="1468806"/>
                    </a:lnTo>
                    <a:lnTo>
                      <a:pt x="3386398" y="1483260"/>
                    </a:lnTo>
                    <a:lnTo>
                      <a:pt x="3336407" y="1488299"/>
                    </a:lnTo>
                    <a:lnTo>
                      <a:pt x="1724907" y="1488299"/>
                    </a:lnTo>
                    <a:lnTo>
                      <a:pt x="927957" y="1488299"/>
                    </a:lnTo>
                    <a:lnTo>
                      <a:pt x="644707" y="1488299"/>
                    </a:lnTo>
                    <a:lnTo>
                      <a:pt x="594717" y="1483260"/>
                    </a:lnTo>
                    <a:lnTo>
                      <a:pt x="548155" y="1468806"/>
                    </a:lnTo>
                    <a:lnTo>
                      <a:pt x="506020" y="1445936"/>
                    </a:lnTo>
                    <a:lnTo>
                      <a:pt x="469310" y="1415647"/>
                    </a:lnTo>
                    <a:lnTo>
                      <a:pt x="439021" y="1378937"/>
                    </a:lnTo>
                    <a:lnTo>
                      <a:pt x="416151" y="1336802"/>
                    </a:lnTo>
                    <a:lnTo>
                      <a:pt x="401697" y="1290240"/>
                    </a:lnTo>
                    <a:lnTo>
                      <a:pt x="396657" y="1240249"/>
                    </a:lnTo>
                    <a:lnTo>
                      <a:pt x="396657" y="620124"/>
                    </a:lnTo>
                    <a:lnTo>
                      <a:pt x="0" y="660031"/>
                    </a:lnTo>
                    <a:lnTo>
                      <a:pt x="396657" y="248049"/>
                    </a:lnTo>
                    <a:close/>
                  </a:path>
                </a:pathLst>
              </a:custGeom>
              <a:ln w="19049">
                <a:solidFill>
                  <a:srgbClr val="484848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544F3273-C1C5-4D43-806D-D92B03DBAD65}"/>
              </a:ext>
            </a:extLst>
          </p:cNvPr>
          <p:cNvSpPr txBox="1">
            <a:spLocks/>
          </p:cNvSpPr>
          <p:nvPr/>
        </p:nvSpPr>
        <p:spPr>
          <a:xfrm>
            <a:off x="105324" y="4010404"/>
            <a:ext cx="8752116" cy="6289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1" u="sng" kern="120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0" i="0" u="none" dirty="0">
                <a:solidFill>
                  <a:schemeClr val="accent1"/>
                </a:solidFill>
              </a:rPr>
              <a:t>What can be Done?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308C08-4A5A-468B-B742-1A5C57543E0B}"/>
              </a:ext>
            </a:extLst>
          </p:cNvPr>
          <p:cNvSpPr txBox="1"/>
          <p:nvPr/>
        </p:nvSpPr>
        <p:spPr>
          <a:xfrm>
            <a:off x="1437963" y="4912589"/>
            <a:ext cx="7130644" cy="1073371"/>
          </a:xfrm>
          <a:prstGeom prst="rect">
            <a:avLst/>
          </a:prstGeom>
          <a:noFill/>
        </p:spPr>
        <p:txBody>
          <a:bodyPr wrap="square" lIns="148590" tIns="74295" rIns="148590" bIns="74295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spc="-24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Analysis of Airbnb data</a:t>
            </a:r>
          </a:p>
          <a:p>
            <a:pPr>
              <a:buFont typeface="Wingdings" pitchFamily="2" charset="2"/>
              <a:buChar char="ü"/>
            </a:pPr>
            <a:endParaRPr lang="en-US" sz="2000" spc="-24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spc="-24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Machine Learning and Deep Learning models for predicting prices</a:t>
            </a:r>
          </a:p>
        </p:txBody>
      </p:sp>
      <p:pic>
        <p:nvPicPr>
          <p:cNvPr id="4098" name="Picture 2" descr="What is better: Rent from commercial or residential property?">
            <a:extLst>
              <a:ext uri="{FF2B5EF4-FFF2-40B4-BE49-F238E27FC236}">
                <a16:creationId xmlns:a16="http://schemas.microsoft.com/office/drawing/2014/main" id="{8357D551-B31E-4061-8DB8-7B303DD82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775" y="2960462"/>
            <a:ext cx="2912217" cy="218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13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B884-BB22-4025-8442-E013CE55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214" y="568960"/>
            <a:ext cx="8596668" cy="1320800"/>
          </a:xfrm>
        </p:spPr>
        <p:txBody>
          <a:bodyPr/>
          <a:lstStyle/>
          <a:p>
            <a:r>
              <a:rPr lang="en-US" dirty="0"/>
              <a:t>Approach followed: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6DCED-3568-4394-9148-24CB20ED4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" t="444" r="912" b="597"/>
          <a:stretch/>
        </p:blipFill>
        <p:spPr>
          <a:xfrm>
            <a:off x="2997200" y="1360539"/>
            <a:ext cx="5366558" cy="503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4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0F447-24B0-447E-9A47-AE5B947C4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39" y="604950"/>
            <a:ext cx="8391705" cy="13208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Used: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ABA728-4E3D-4E6A-8007-877D38F5CF59}"/>
              </a:ext>
            </a:extLst>
          </p:cNvPr>
          <p:cNvGrpSpPr/>
          <p:nvPr/>
        </p:nvGrpSpPr>
        <p:grpSpPr>
          <a:xfrm>
            <a:off x="371417" y="1596511"/>
            <a:ext cx="9328421" cy="4985778"/>
            <a:chOff x="248412" y="1596511"/>
            <a:chExt cx="9328421" cy="4985778"/>
          </a:xfrm>
        </p:grpSpPr>
        <p:pic>
          <p:nvPicPr>
            <p:cNvPr id="1028" name="Picture 4" descr="Python Logo, history, meaning, symbol, PNG">
              <a:extLst>
                <a:ext uri="{FF2B5EF4-FFF2-40B4-BE49-F238E27FC236}">
                  <a16:creationId xmlns:a16="http://schemas.microsoft.com/office/drawing/2014/main" id="{D587D203-2DB0-4518-8364-0BA55393E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255" y="2963992"/>
              <a:ext cx="2075688" cy="1167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0122B76-CB29-42AF-A2C5-0C848F861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8412" y="4330532"/>
              <a:ext cx="2404872" cy="577169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F6BA0E9-AE9A-4242-BB95-1042EE65E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99232" y="5165159"/>
              <a:ext cx="1177222" cy="1417130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1E6BE1EA-370F-4E2B-8112-F455E7B50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7229" y="3695798"/>
              <a:ext cx="1619699" cy="87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Python Pandas | Python Pandas Tutorial - javatpoint">
              <a:extLst>
                <a:ext uri="{FF2B5EF4-FFF2-40B4-BE49-F238E27FC236}">
                  <a16:creationId xmlns:a16="http://schemas.microsoft.com/office/drawing/2014/main" id="{B7AF5D2A-FD6A-49AA-942A-4D23566B4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12" y="1843570"/>
              <a:ext cx="1815084" cy="112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01E1FAD5-4615-4A16-B6AF-5947E1067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0602" y="1596511"/>
              <a:ext cx="2275398" cy="890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Modernizations &amp; Migrations Archives - Senturus">
              <a:extLst>
                <a:ext uri="{FF2B5EF4-FFF2-40B4-BE49-F238E27FC236}">
                  <a16:creationId xmlns:a16="http://schemas.microsoft.com/office/drawing/2014/main" id="{468F5BE4-C74B-4099-9703-4C5768DE3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8248" y="1596511"/>
              <a:ext cx="2128585" cy="132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Amazon Web Services - Wikipedia">
              <a:extLst>
                <a:ext uri="{FF2B5EF4-FFF2-40B4-BE49-F238E27FC236}">
                  <a16:creationId xmlns:a16="http://schemas.microsoft.com/office/drawing/2014/main" id="{658BFC83-91D1-4FBC-B81E-F9BB9F1848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0331" y="4330532"/>
              <a:ext cx="1792437" cy="107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851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0DE1-4DFB-4598-9E57-D2F2FB17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54" y="188061"/>
            <a:ext cx="8596668" cy="1320800"/>
          </a:xfrm>
        </p:spPr>
        <p:txBody>
          <a:bodyPr/>
          <a:lstStyle/>
          <a:p>
            <a:r>
              <a:rPr lang="en-US" dirty="0"/>
              <a:t>The data 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FF109FB-1F5D-455F-9A15-113A2C77B7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196199"/>
              </p:ext>
            </p:extLst>
          </p:nvPr>
        </p:nvGraphicFramePr>
        <p:xfrm>
          <a:off x="739213" y="3127786"/>
          <a:ext cx="4524056" cy="241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416">
                  <a:extLst>
                    <a:ext uri="{9D8B030D-6E8A-4147-A177-3AD203B41FA5}">
                      <a16:colId xmlns:a16="http://schemas.microsoft.com/office/drawing/2014/main" val="133718656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312688737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10830402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76721402"/>
                    </a:ext>
                  </a:extLst>
                </a:gridCol>
              </a:tblGrid>
              <a:tr h="4018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accommodates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 . 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535916"/>
                  </a:ext>
                </a:extLst>
              </a:tr>
              <a:tr h="4018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938145"/>
                  </a:ext>
                </a:extLst>
              </a:tr>
              <a:tr h="4018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617885"/>
                  </a:ext>
                </a:extLst>
              </a:tr>
              <a:tr h="4018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777666"/>
                  </a:ext>
                </a:extLst>
              </a:tr>
              <a:tr h="4018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724228"/>
                  </a:ext>
                </a:extLst>
              </a:tr>
              <a:tr h="4018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322318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77F4BA63-93DD-42EB-9D0B-5DE3A683AD84}"/>
              </a:ext>
            </a:extLst>
          </p:cNvPr>
          <p:cNvGrpSpPr/>
          <p:nvPr/>
        </p:nvGrpSpPr>
        <p:grpSpPr>
          <a:xfrm flipV="1">
            <a:off x="739213" y="2882203"/>
            <a:ext cx="4524056" cy="45719"/>
            <a:chOff x="4485786" y="1300480"/>
            <a:chExt cx="5001576" cy="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B0F60A5-2ED0-4D5D-B0AD-801B9F9E5EF2}"/>
                </a:ext>
              </a:extLst>
            </p:cNvPr>
            <p:cNvCxnSpPr>
              <a:cxnSpLocks/>
            </p:cNvCxnSpPr>
            <p:nvPr/>
          </p:nvCxnSpPr>
          <p:spPr>
            <a:xfrm>
              <a:off x="7150562" y="1300480"/>
              <a:ext cx="2336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176E932-3BDC-4A19-92CF-F06F8EC32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786" y="1300480"/>
              <a:ext cx="206741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FE4A13-95E1-4579-8D47-0D5D78A53ACE}"/>
              </a:ext>
            </a:extLst>
          </p:cNvPr>
          <p:cNvGrpSpPr/>
          <p:nvPr/>
        </p:nvGrpSpPr>
        <p:grpSpPr>
          <a:xfrm rot="5400000" flipV="1">
            <a:off x="-674773" y="4308094"/>
            <a:ext cx="2401251" cy="0"/>
            <a:chOff x="4485786" y="1300480"/>
            <a:chExt cx="5044259" cy="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B45DE2-683E-4D80-8BAE-F9D208554BA3}"/>
                </a:ext>
              </a:extLst>
            </p:cNvPr>
            <p:cNvCxnSpPr/>
            <p:nvPr/>
          </p:nvCxnSpPr>
          <p:spPr>
            <a:xfrm>
              <a:off x="7355806" y="1300480"/>
              <a:ext cx="217423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D369816-4E0B-47D2-82DF-82CBAAEE5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786" y="1300480"/>
              <a:ext cx="206741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8CCCF38-C332-4F39-AE4E-73C1E707CF11}"/>
              </a:ext>
            </a:extLst>
          </p:cNvPr>
          <p:cNvSpPr txBox="1"/>
          <p:nvPr/>
        </p:nvSpPr>
        <p:spPr>
          <a:xfrm>
            <a:off x="50800" y="4091633"/>
            <a:ext cx="86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74111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94C45-4E7B-4D57-A686-018CD8CE70CB}"/>
              </a:ext>
            </a:extLst>
          </p:cNvPr>
          <p:cNvSpPr txBox="1"/>
          <p:nvPr/>
        </p:nvSpPr>
        <p:spPr>
          <a:xfrm>
            <a:off x="2641993" y="2758457"/>
            <a:ext cx="48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</a:p>
        </p:txBody>
      </p:sp>
      <p:pic>
        <p:nvPicPr>
          <p:cNvPr id="2052" name="Picture 4" descr="Kaggle Logo - LogoDix">
            <a:extLst>
              <a:ext uri="{FF2B5EF4-FFF2-40B4-BE49-F238E27FC236}">
                <a16:creationId xmlns:a16="http://schemas.microsoft.com/office/drawing/2014/main" id="{89D381DC-6D87-4429-820D-A0F7D0229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33" y="1427411"/>
            <a:ext cx="4311390" cy="93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05E20FD0-C5F2-40DE-9AB8-C5F8A01BCC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7112445"/>
              </p:ext>
            </p:extLst>
          </p:nvPr>
        </p:nvGraphicFramePr>
        <p:xfrm>
          <a:off x="5367139" y="750177"/>
          <a:ext cx="4183261" cy="5119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6190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5F9EA-0702-47DA-AEA9-A94F69AE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" y="243840"/>
            <a:ext cx="8596668" cy="1320800"/>
          </a:xfrm>
        </p:spPr>
        <p:txBody>
          <a:bodyPr/>
          <a:lstStyle/>
          <a:p>
            <a:r>
              <a:rPr lang="en-US" dirty="0"/>
              <a:t>Exploratory Data Analysis: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E1410B-942A-480E-BD9A-D2B7DD4817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8404658"/>
              </p:ext>
            </p:extLst>
          </p:nvPr>
        </p:nvGraphicFramePr>
        <p:xfrm>
          <a:off x="284480" y="1056641"/>
          <a:ext cx="9225280" cy="1828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1329B18-AF89-4D4F-836D-5717685EA8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rcRect t="1175" r="632" b="1154"/>
          <a:stretch/>
        </p:blipFill>
        <p:spPr>
          <a:xfrm>
            <a:off x="193040" y="3556000"/>
            <a:ext cx="10048240" cy="2864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4B6C68-72A8-4483-A06C-24E5BFBE213B}"/>
              </a:ext>
            </a:extLst>
          </p:cNvPr>
          <p:cNvSpPr txBox="1"/>
          <p:nvPr/>
        </p:nvSpPr>
        <p:spPr>
          <a:xfrm>
            <a:off x="152400" y="3117334"/>
            <a:ext cx="583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-24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Average price by property type:</a:t>
            </a:r>
          </a:p>
        </p:txBody>
      </p:sp>
    </p:spTree>
    <p:extLst>
      <p:ext uri="{BB962C8B-B14F-4D97-AF65-F5344CB8AC3E}">
        <p14:creationId xmlns:p14="http://schemas.microsoft.com/office/powerpoint/2010/main" val="18151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94CA94-F70F-40DE-8595-60C092CAB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0"/>
          <a:stretch/>
        </p:blipFill>
        <p:spPr bwMode="auto">
          <a:xfrm>
            <a:off x="969010" y="797878"/>
            <a:ext cx="2932430" cy="23340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C7A39-636A-4163-B295-32AB395E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85399"/>
            <a:ext cx="2754630" cy="1958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D1EFFA-99AD-476C-8F8B-BC09BC2E67A6}"/>
              </a:ext>
            </a:extLst>
          </p:cNvPr>
          <p:cNvSpPr txBox="1"/>
          <p:nvPr/>
        </p:nvSpPr>
        <p:spPr>
          <a:xfrm>
            <a:off x="264160" y="303014"/>
            <a:ext cx="314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-24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No. of listings by bathrooms: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88CF4-DFF2-407D-9F29-086435C3D022}"/>
              </a:ext>
            </a:extLst>
          </p:cNvPr>
          <p:cNvSpPr txBox="1"/>
          <p:nvPr/>
        </p:nvSpPr>
        <p:spPr>
          <a:xfrm>
            <a:off x="5130800" y="303014"/>
            <a:ext cx="314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-24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No. of listings by bedrooms: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1B341-3A2B-42BC-928A-F1C35D768E8C}"/>
              </a:ext>
            </a:extLst>
          </p:cNvPr>
          <p:cNvSpPr txBox="1"/>
          <p:nvPr/>
        </p:nvSpPr>
        <p:spPr>
          <a:xfrm>
            <a:off x="285951" y="3325995"/>
            <a:ext cx="4552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-24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No. of listings through the years: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85E589-FEFB-4BBD-9AEB-9E3C3FA2833F}"/>
              </a:ext>
            </a:extLst>
          </p:cNvPr>
          <p:cNvGrpSpPr/>
          <p:nvPr/>
        </p:nvGrpSpPr>
        <p:grpSpPr>
          <a:xfrm>
            <a:off x="264160" y="3768090"/>
            <a:ext cx="9188852" cy="2480309"/>
            <a:chOff x="264160" y="3768090"/>
            <a:chExt cx="9188852" cy="24803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B925A0-721F-40BD-8D26-6436CEBFF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160" y="3782570"/>
              <a:ext cx="9188852" cy="246582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3BB5AA-86F5-46BF-B42C-57FE36E8FAB4}"/>
                </a:ext>
              </a:extLst>
            </p:cNvPr>
            <p:cNvSpPr/>
            <p:nvPr/>
          </p:nvSpPr>
          <p:spPr>
            <a:xfrm>
              <a:off x="855980" y="3768090"/>
              <a:ext cx="8597032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CE64A49C-E9B7-4753-B6C2-FD51DF5164C7}"/>
              </a:ext>
            </a:extLst>
          </p:cNvPr>
          <p:cNvSpPr/>
          <p:nvPr/>
        </p:nvSpPr>
        <p:spPr>
          <a:xfrm>
            <a:off x="24130" y="4170375"/>
            <a:ext cx="422910" cy="2687626"/>
          </a:xfrm>
          <a:prstGeom prst="rtTriangle">
            <a:avLst/>
          </a:prstGeom>
          <a:solidFill>
            <a:srgbClr val="687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78449-5E2A-45A7-8F82-A74323AC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 Used: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39B5C6-DACB-4E3C-A4C0-A56F2298B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5134"/>
            <a:ext cx="3650826" cy="1994851"/>
          </a:xfrm>
        </p:spPr>
        <p:txBody>
          <a:bodyPr/>
          <a:lstStyle/>
          <a:p>
            <a:r>
              <a:rPr lang="en-US" dirty="0"/>
              <a:t>Simple Linear Regression</a:t>
            </a:r>
          </a:p>
          <a:p>
            <a:r>
              <a:rPr lang="en-US" dirty="0"/>
              <a:t>Ridge and Lasso Regressions</a:t>
            </a:r>
          </a:p>
          <a:p>
            <a:r>
              <a:rPr lang="en-US" dirty="0"/>
              <a:t>K-Nearest Neighbors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Random Forest</a:t>
            </a:r>
          </a:p>
        </p:txBody>
      </p:sp>
      <p:pic>
        <p:nvPicPr>
          <p:cNvPr id="6148" name="Picture 4" descr="Random forest Images, Stock Photos &amp; Vectors | Shutterstock">
            <a:extLst>
              <a:ext uri="{FF2B5EF4-FFF2-40B4-BE49-F238E27FC236}">
                <a16:creationId xmlns:a16="http://schemas.microsoft.com/office/drawing/2014/main" id="{5F85A27A-74D6-49A6-8A66-CEF1E20B2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5"/>
          <a:stretch/>
        </p:blipFill>
        <p:spPr bwMode="auto">
          <a:xfrm>
            <a:off x="108893" y="3699985"/>
            <a:ext cx="5692569" cy="31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FD4FD57-6934-4EF2-B841-A3243855C251}"/>
              </a:ext>
            </a:extLst>
          </p:cNvPr>
          <p:cNvGrpSpPr/>
          <p:nvPr/>
        </p:nvGrpSpPr>
        <p:grpSpPr>
          <a:xfrm>
            <a:off x="5899573" y="1718371"/>
            <a:ext cx="3650826" cy="3172756"/>
            <a:chOff x="4883573" y="2153606"/>
            <a:chExt cx="3650826" cy="3172756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DFC8FE9A-3D4B-4E08-9C87-C02F2874516C}"/>
                </a:ext>
              </a:extLst>
            </p:cNvPr>
            <p:cNvSpPr txBox="1">
              <a:spLocks/>
            </p:cNvSpPr>
            <p:nvPr/>
          </p:nvSpPr>
          <p:spPr>
            <a:xfrm>
              <a:off x="4883573" y="2153606"/>
              <a:ext cx="3650826" cy="12668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Finally Selected:</a:t>
              </a:r>
            </a:p>
            <a:p>
              <a:r>
                <a:rPr lang="en-US" dirty="0"/>
                <a:t>Random Forest</a:t>
              </a:r>
            </a:p>
            <a:p>
              <a:r>
                <a:rPr lang="en-US" dirty="0"/>
                <a:t>Hyperparameters:</a:t>
              </a:r>
            </a:p>
            <a:p>
              <a:pPr marL="0" indent="0">
                <a:buNone/>
              </a:pPr>
              <a:endParaRPr lang="en-US" dirty="0"/>
            </a:p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9B5135-F1FB-49B2-9F77-350732C220E3}"/>
                </a:ext>
              </a:extLst>
            </p:cNvPr>
            <p:cNvSpPr txBox="1"/>
            <p:nvPr/>
          </p:nvSpPr>
          <p:spPr>
            <a:xfrm>
              <a:off x="5374540" y="3295037"/>
              <a:ext cx="25400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n_estimators=750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min_samples_split=7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min_samples_leaf=8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max_features=40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max_depth=20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bootstrap=True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27223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</TotalTime>
  <Words>325</Words>
  <Application>Microsoft Office PowerPoint</Application>
  <PresentationFormat>Widescreen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Trebuchet MS</vt:lpstr>
      <vt:lpstr>Wingdings</vt:lpstr>
      <vt:lpstr>Wingdings 3</vt:lpstr>
      <vt:lpstr>Facet</vt:lpstr>
      <vt:lpstr>Office Theme</vt:lpstr>
      <vt:lpstr>Airbnb Data Analysis and Price Prediction using ML</vt:lpstr>
      <vt:lpstr>What is Airbnb?</vt:lpstr>
      <vt:lpstr>PowerPoint Presentation</vt:lpstr>
      <vt:lpstr>Approach followed:</vt:lpstr>
      <vt:lpstr>Tools Used:</vt:lpstr>
      <vt:lpstr>The data :</vt:lpstr>
      <vt:lpstr>Exploratory Data Analysis:</vt:lpstr>
      <vt:lpstr>PowerPoint Presentation</vt:lpstr>
      <vt:lpstr>Machine Learning Algorithms Used:</vt:lpstr>
      <vt:lpstr>User Interface:</vt:lpstr>
      <vt:lpstr>User Interface:</vt:lpstr>
      <vt:lpstr>Scope for Future Work:</vt:lpstr>
      <vt:lpstr>Thank You!!!!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Data Analysis and Price Prediction</dc:title>
  <dc:creator>Kaivalya Pande</dc:creator>
  <cp:lastModifiedBy>Kaivalya Pande</cp:lastModifiedBy>
  <cp:revision>25</cp:revision>
  <dcterms:created xsi:type="dcterms:W3CDTF">2022-04-04T10:49:15Z</dcterms:created>
  <dcterms:modified xsi:type="dcterms:W3CDTF">2022-04-13T18:43:41Z</dcterms:modified>
</cp:coreProperties>
</file>